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7" r:id="rId3"/>
    <p:sldId id="265" r:id="rId4"/>
    <p:sldId id="257" r:id="rId5"/>
    <p:sldId id="258" r:id="rId6"/>
    <p:sldId id="261" r:id="rId7"/>
    <p:sldId id="268" r:id="rId8"/>
    <p:sldId id="269" r:id="rId9"/>
    <p:sldId id="270" r:id="rId10"/>
    <p:sldId id="277" r:id="rId11"/>
    <p:sldId id="263" r:id="rId12"/>
    <p:sldId id="262" r:id="rId13"/>
    <p:sldId id="271" r:id="rId14"/>
    <p:sldId id="273" r:id="rId15"/>
    <p:sldId id="274" r:id="rId16"/>
    <p:sldId id="275" r:id="rId17"/>
    <p:sldId id="276" r:id="rId18"/>
    <p:sldId id="260" r:id="rId19"/>
    <p:sldId id="266"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59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3/12/2022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3/12/2022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3/12/2022</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drive.google.com/folderview?id=1KIG71ONJWWikiuLolVAqyxUGYeSsH"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5.jpeg"/><Relationship Id="rId11" Type="http://schemas.openxmlformats.org/officeDocument/2006/relationships/image" Target="../media/image30.jpeg"/><Relationship Id="rId5" Type="http://schemas.openxmlformats.org/officeDocument/2006/relationships/image" Target="../media/image24.jpeg"/><Relationship Id="rId10" Type="http://schemas.openxmlformats.org/officeDocument/2006/relationships/image" Target="../media/image29.jpeg"/><Relationship Id="rId4" Type="http://schemas.openxmlformats.org/officeDocument/2006/relationships/image" Target="../media/image23.jpeg"/><Relationship Id="rId9" Type="http://schemas.openxmlformats.org/officeDocument/2006/relationships/image" Target="../media/image2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9994C8C-55B4-F74A-AEA9-81E73F0E3147}"/>
              </a:ext>
            </a:extLst>
          </p:cNvPr>
          <p:cNvSpPr txBox="1"/>
          <p:nvPr/>
        </p:nvSpPr>
        <p:spPr>
          <a:xfrm>
            <a:off x="1927412" y="988799"/>
            <a:ext cx="8337175" cy="3785652"/>
          </a:xfrm>
          <a:prstGeom prst="rect">
            <a:avLst/>
          </a:prstGeom>
          <a:noFill/>
        </p:spPr>
        <p:txBody>
          <a:bodyPr wrap="square">
            <a:spAutoFit/>
          </a:bodyPr>
          <a:lstStyle/>
          <a:p>
            <a:r>
              <a:rPr lang="en-US" sz="6000" b="1">
                <a:solidFill>
                  <a:schemeClr val="accent1"/>
                </a:solidFill>
              </a:rPr>
              <a:t>Indoor plantation as a</a:t>
            </a:r>
            <a:r>
              <a:rPr lang="en-GB" sz="6000" b="1">
                <a:solidFill>
                  <a:schemeClr val="accent1"/>
                </a:solidFill>
              </a:rPr>
              <a:t> </a:t>
            </a:r>
            <a:r>
              <a:rPr lang="en-US" sz="6000" b="1">
                <a:solidFill>
                  <a:schemeClr val="accent1"/>
                </a:solidFill>
              </a:rPr>
              <a:t>sources of recreation and a source of income</a:t>
            </a:r>
          </a:p>
        </p:txBody>
      </p:sp>
      <p:sp>
        <p:nvSpPr>
          <p:cNvPr id="4" name="TextBox 3">
            <a:extLst>
              <a:ext uri="{FF2B5EF4-FFF2-40B4-BE49-F238E27FC236}">
                <a16:creationId xmlns:a16="http://schemas.microsoft.com/office/drawing/2014/main" id="{3594D810-16C9-E94A-A951-44C4661D7631}"/>
              </a:ext>
            </a:extLst>
          </p:cNvPr>
          <p:cNvSpPr txBox="1"/>
          <p:nvPr/>
        </p:nvSpPr>
        <p:spPr>
          <a:xfrm>
            <a:off x="3300844" y="6127775"/>
            <a:ext cx="5590310" cy="400110"/>
          </a:xfrm>
          <a:prstGeom prst="rect">
            <a:avLst/>
          </a:prstGeom>
          <a:noFill/>
        </p:spPr>
        <p:txBody>
          <a:bodyPr wrap="square" rtlCol="0">
            <a:spAutoFit/>
          </a:bodyPr>
          <a:lstStyle/>
          <a:p>
            <a:pPr algn="l"/>
            <a:r>
              <a:rPr lang="en-GB" sz="2000" b="1">
                <a:solidFill>
                  <a:schemeClr val="accent1"/>
                </a:solidFill>
              </a:rPr>
              <a:t>Date of presentation – 21 August 2021</a:t>
            </a:r>
            <a:endParaRPr lang="en-US" sz="2000" b="1">
              <a:solidFill>
                <a:schemeClr val="accent1"/>
              </a:solidFill>
            </a:endParaRPr>
          </a:p>
        </p:txBody>
      </p:sp>
    </p:spTree>
    <p:extLst>
      <p:ext uri="{BB962C8B-B14F-4D97-AF65-F5344CB8AC3E}">
        <p14:creationId xmlns:p14="http://schemas.microsoft.com/office/powerpoint/2010/main" val="1697922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A4242-3BEC-8A40-A7E3-0A555808EC7D}"/>
              </a:ext>
            </a:extLst>
          </p:cNvPr>
          <p:cNvSpPr>
            <a:spLocks noGrp="1"/>
          </p:cNvSpPr>
          <p:nvPr>
            <p:ph type="title"/>
          </p:nvPr>
        </p:nvSpPr>
        <p:spPr/>
        <p:txBody>
          <a:bodyPr/>
          <a:lstStyle/>
          <a:p>
            <a:endParaRPr lang="en-US"/>
          </a:p>
        </p:txBody>
      </p:sp>
      <p:pic>
        <p:nvPicPr>
          <p:cNvPr id="5" name="Picture 5">
            <a:extLst>
              <a:ext uri="{FF2B5EF4-FFF2-40B4-BE49-F238E27FC236}">
                <a16:creationId xmlns:a16="http://schemas.microsoft.com/office/drawing/2014/main" id="{D0229516-C33B-B543-9C9C-4049C5C62239}"/>
              </a:ext>
            </a:extLst>
          </p:cNvPr>
          <p:cNvPicPr>
            <a:picLocks noGrp="1" noChangeAspect="1"/>
          </p:cNvPicPr>
          <p:nvPr>
            <p:ph idx="1"/>
          </p:nvPr>
        </p:nvPicPr>
        <p:blipFill>
          <a:blip r:embed="rId2"/>
          <a:stretch>
            <a:fillRect/>
          </a:stretch>
        </p:blipFill>
        <p:spPr>
          <a:xfrm>
            <a:off x="0" y="0"/>
            <a:ext cx="12169296" cy="6858001"/>
          </a:xfrm>
        </p:spPr>
      </p:pic>
      <p:sp>
        <p:nvSpPr>
          <p:cNvPr id="7" name="TextBox 6">
            <a:extLst>
              <a:ext uri="{FF2B5EF4-FFF2-40B4-BE49-F238E27FC236}">
                <a16:creationId xmlns:a16="http://schemas.microsoft.com/office/drawing/2014/main" id="{A41693D1-5A45-4246-B411-D197712437BE}"/>
              </a:ext>
            </a:extLst>
          </p:cNvPr>
          <p:cNvSpPr txBox="1"/>
          <p:nvPr/>
        </p:nvSpPr>
        <p:spPr>
          <a:xfrm>
            <a:off x="1298251" y="624110"/>
            <a:ext cx="3695497" cy="584775"/>
          </a:xfrm>
          <a:prstGeom prst="rect">
            <a:avLst/>
          </a:prstGeom>
          <a:noFill/>
        </p:spPr>
        <p:txBody>
          <a:bodyPr wrap="square" rtlCol="0">
            <a:spAutoFit/>
          </a:bodyPr>
          <a:lstStyle/>
          <a:p>
            <a:pPr algn="l"/>
            <a:r>
              <a:rPr lang="en-GB" sz="3200" b="1"/>
              <a:t>B. Vanue</a:t>
            </a:r>
            <a:endParaRPr lang="en-US" sz="3200" b="1"/>
          </a:p>
        </p:txBody>
      </p:sp>
      <p:sp>
        <p:nvSpPr>
          <p:cNvPr id="8" name="TextBox 7">
            <a:extLst>
              <a:ext uri="{FF2B5EF4-FFF2-40B4-BE49-F238E27FC236}">
                <a16:creationId xmlns:a16="http://schemas.microsoft.com/office/drawing/2014/main" id="{95005E54-E918-1340-905F-D622DCB82E5F}"/>
              </a:ext>
            </a:extLst>
          </p:cNvPr>
          <p:cNvSpPr txBox="1"/>
          <p:nvPr/>
        </p:nvSpPr>
        <p:spPr>
          <a:xfrm>
            <a:off x="1803702" y="1264555"/>
            <a:ext cx="3891090" cy="1569660"/>
          </a:xfrm>
          <a:prstGeom prst="rect">
            <a:avLst/>
          </a:prstGeom>
          <a:noFill/>
        </p:spPr>
        <p:txBody>
          <a:bodyPr wrap="square" rtlCol="0">
            <a:spAutoFit/>
          </a:bodyPr>
          <a:lstStyle/>
          <a:p>
            <a:pPr marL="342900" indent="-342900" algn="l">
              <a:buFont typeface="Arial" panose="020B0604020202020204" pitchFamily="34" charset="0"/>
              <a:buChar char="•"/>
            </a:pPr>
            <a:r>
              <a:rPr lang="en-GB" sz="2400" b="1"/>
              <a:t>Phone call</a:t>
            </a:r>
          </a:p>
          <a:p>
            <a:pPr marL="342900" indent="-342900" algn="l">
              <a:buFont typeface="Arial" panose="020B0604020202020204" pitchFamily="34" charset="0"/>
              <a:buChar char="•"/>
            </a:pPr>
            <a:r>
              <a:rPr lang="en-GB" sz="2400" b="1"/>
              <a:t>Messenger </a:t>
            </a:r>
          </a:p>
          <a:p>
            <a:pPr marL="342900" indent="-342900" algn="l">
              <a:buFont typeface="Arial" panose="020B0604020202020204" pitchFamily="34" charset="0"/>
              <a:buChar char="•"/>
            </a:pPr>
            <a:r>
              <a:rPr lang="en-GB" sz="2400" b="1"/>
              <a:t>E-mail</a:t>
            </a:r>
          </a:p>
          <a:p>
            <a:pPr algn="l"/>
            <a:endParaRPr lang="en-GB" sz="2400" b="1"/>
          </a:p>
        </p:txBody>
      </p:sp>
    </p:spTree>
    <p:extLst>
      <p:ext uri="{BB962C8B-B14F-4D97-AF65-F5344CB8AC3E}">
        <p14:creationId xmlns:p14="http://schemas.microsoft.com/office/powerpoint/2010/main" val="4156704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AA8FD-C32A-D34E-9131-89B718574B78}"/>
              </a:ext>
            </a:extLst>
          </p:cNvPr>
          <p:cNvSpPr>
            <a:spLocks noGrp="1"/>
          </p:cNvSpPr>
          <p:nvPr>
            <p:ph type="title"/>
          </p:nvPr>
        </p:nvSpPr>
        <p:spPr>
          <a:xfrm>
            <a:off x="1565571" y="655416"/>
            <a:ext cx="3616574" cy="744950"/>
          </a:xfrm>
        </p:spPr>
        <p:txBody>
          <a:bodyPr>
            <a:normAutofit/>
          </a:bodyPr>
          <a:lstStyle/>
          <a:p>
            <a:r>
              <a:rPr lang="en-GB" sz="2800" b="1">
                <a:solidFill>
                  <a:schemeClr val="accent1"/>
                </a:solidFill>
              </a:rPr>
              <a:t> C. Participants :</a:t>
            </a:r>
            <a:endParaRPr lang="en-US" sz="2800" b="1">
              <a:solidFill>
                <a:schemeClr val="accent1"/>
              </a:solidFill>
            </a:endParaRPr>
          </a:p>
        </p:txBody>
      </p:sp>
      <p:sp>
        <p:nvSpPr>
          <p:cNvPr id="5" name="TextBox 4">
            <a:extLst>
              <a:ext uri="{FF2B5EF4-FFF2-40B4-BE49-F238E27FC236}">
                <a16:creationId xmlns:a16="http://schemas.microsoft.com/office/drawing/2014/main" id="{CB584ADB-667D-E541-BA13-9266973DA585}"/>
              </a:ext>
            </a:extLst>
          </p:cNvPr>
          <p:cNvSpPr txBox="1"/>
          <p:nvPr/>
        </p:nvSpPr>
        <p:spPr>
          <a:xfrm>
            <a:off x="4408297" y="3398252"/>
            <a:ext cx="5729878" cy="1631216"/>
          </a:xfrm>
          <a:prstGeom prst="rect">
            <a:avLst/>
          </a:prstGeom>
          <a:noFill/>
        </p:spPr>
        <p:txBody>
          <a:bodyPr wrap="square">
            <a:spAutoFit/>
          </a:bodyPr>
          <a:lstStyle/>
          <a:p>
            <a:r>
              <a:rPr lang="en-GB" sz="2000" b="1">
                <a:solidFill>
                  <a:schemeClr val="accent1"/>
                </a:solidFill>
              </a:rPr>
              <a:t>2.</a:t>
            </a:r>
          </a:p>
          <a:p>
            <a:r>
              <a:rPr lang="en-GB" sz="2000" b="1">
                <a:solidFill>
                  <a:schemeClr val="accent3"/>
                </a:solidFill>
              </a:rPr>
              <a:t>Name : Nazma Begum</a:t>
            </a:r>
          </a:p>
          <a:p>
            <a:r>
              <a:rPr lang="en-GB" sz="2000" b="1">
                <a:solidFill>
                  <a:schemeClr val="accent3"/>
                </a:solidFill>
              </a:rPr>
              <a:t>Age 55</a:t>
            </a:r>
          </a:p>
          <a:p>
            <a:r>
              <a:rPr lang="en-GB" sz="2000" b="1">
                <a:solidFill>
                  <a:schemeClr val="accent3"/>
                </a:solidFill>
              </a:rPr>
              <a:t>Profession : House wife</a:t>
            </a:r>
          </a:p>
          <a:p>
            <a:r>
              <a:rPr lang="en-GB" sz="2000" b="1">
                <a:solidFill>
                  <a:schemeClr val="accent3"/>
                </a:solidFill>
              </a:rPr>
              <a:t>Location : Tejgaon, Dhaka</a:t>
            </a:r>
            <a:endParaRPr lang="en-US" sz="2000" b="1">
              <a:solidFill>
                <a:schemeClr val="accent3"/>
              </a:solidFill>
            </a:endParaRPr>
          </a:p>
        </p:txBody>
      </p:sp>
      <p:sp>
        <p:nvSpPr>
          <p:cNvPr id="9" name="TextBox 8">
            <a:extLst>
              <a:ext uri="{FF2B5EF4-FFF2-40B4-BE49-F238E27FC236}">
                <a16:creationId xmlns:a16="http://schemas.microsoft.com/office/drawing/2014/main" id="{AEFD12CB-CFC0-F04D-828F-72929822A4E7}"/>
              </a:ext>
            </a:extLst>
          </p:cNvPr>
          <p:cNvSpPr txBox="1"/>
          <p:nvPr/>
        </p:nvSpPr>
        <p:spPr>
          <a:xfrm>
            <a:off x="4408297" y="1389389"/>
            <a:ext cx="6747107" cy="1968138"/>
          </a:xfrm>
          <a:prstGeom prst="rect">
            <a:avLst/>
          </a:prstGeom>
          <a:noFill/>
        </p:spPr>
        <p:txBody>
          <a:bodyPr wrap="square">
            <a:spAutoFit/>
          </a:bodyPr>
          <a:lstStyle/>
          <a:p>
            <a:pPr marL="0" indent="0">
              <a:buNone/>
            </a:pPr>
            <a:r>
              <a:rPr lang="en-GB" sz="2000" b="1">
                <a:solidFill>
                  <a:schemeClr val="accent1"/>
                </a:solidFill>
              </a:rPr>
              <a:t>1.</a:t>
            </a:r>
          </a:p>
          <a:p>
            <a:pPr marL="0" indent="0">
              <a:buNone/>
            </a:pPr>
            <a:r>
              <a:rPr lang="en-GB" sz="2000" b="1">
                <a:solidFill>
                  <a:schemeClr val="accent3"/>
                </a:solidFill>
              </a:rPr>
              <a:t>Name : Muntasir Ahmed Abbas </a:t>
            </a:r>
          </a:p>
          <a:p>
            <a:pPr marL="0" indent="0">
              <a:buNone/>
            </a:pPr>
            <a:r>
              <a:rPr lang="en-GB" sz="2000" b="1">
                <a:solidFill>
                  <a:schemeClr val="accent3"/>
                </a:solidFill>
              </a:rPr>
              <a:t>Age : 23 </a:t>
            </a:r>
          </a:p>
          <a:p>
            <a:pPr marL="0" indent="0">
              <a:buNone/>
            </a:pPr>
            <a:r>
              <a:rPr lang="en-GB" sz="2000" b="1">
                <a:solidFill>
                  <a:schemeClr val="accent3"/>
                </a:solidFill>
              </a:rPr>
              <a:t>Profession : Student of L.L.B. In Dhaka University and </a:t>
            </a:r>
          </a:p>
          <a:p>
            <a:pPr marL="0" indent="0">
              <a:buNone/>
            </a:pPr>
            <a:r>
              <a:rPr lang="en-GB" sz="2000" b="1">
                <a:solidFill>
                  <a:schemeClr val="accent3"/>
                </a:solidFill>
              </a:rPr>
              <a:t> of Facebook group“Indoor Plants Bangladesh“ </a:t>
            </a:r>
          </a:p>
          <a:p>
            <a:pPr marL="0" indent="0">
              <a:buNone/>
            </a:pPr>
            <a:r>
              <a:rPr lang="en-GB" sz="2000" b="1">
                <a:solidFill>
                  <a:schemeClr val="accent3"/>
                </a:solidFill>
              </a:rPr>
              <a:t>Location : Santinogor, Dhaka</a:t>
            </a:r>
            <a:endParaRPr lang="en-US" sz="2000"/>
          </a:p>
        </p:txBody>
      </p:sp>
      <p:sp>
        <p:nvSpPr>
          <p:cNvPr id="11" name="TextBox 10">
            <a:extLst>
              <a:ext uri="{FF2B5EF4-FFF2-40B4-BE49-F238E27FC236}">
                <a16:creationId xmlns:a16="http://schemas.microsoft.com/office/drawing/2014/main" id="{554E41BF-A41F-0B44-9136-2D22EB049770}"/>
              </a:ext>
            </a:extLst>
          </p:cNvPr>
          <p:cNvSpPr txBox="1"/>
          <p:nvPr/>
        </p:nvSpPr>
        <p:spPr>
          <a:xfrm>
            <a:off x="4408297" y="5087576"/>
            <a:ext cx="7285140" cy="1631216"/>
          </a:xfrm>
          <a:prstGeom prst="rect">
            <a:avLst/>
          </a:prstGeom>
          <a:noFill/>
        </p:spPr>
        <p:txBody>
          <a:bodyPr wrap="square">
            <a:spAutoFit/>
          </a:bodyPr>
          <a:lstStyle/>
          <a:p>
            <a:pPr marL="0" indent="0">
              <a:buNone/>
            </a:pPr>
            <a:r>
              <a:rPr lang="en-GB" sz="2000" b="1">
                <a:solidFill>
                  <a:schemeClr val="accent1"/>
                </a:solidFill>
              </a:rPr>
              <a:t>3.</a:t>
            </a:r>
          </a:p>
          <a:p>
            <a:pPr marL="0" indent="0">
              <a:buNone/>
            </a:pPr>
            <a:r>
              <a:rPr lang="en-GB" sz="2000" b="1">
                <a:solidFill>
                  <a:schemeClr val="accent3"/>
                </a:solidFill>
              </a:rPr>
              <a:t>Name Farhana Karim</a:t>
            </a:r>
          </a:p>
          <a:p>
            <a:pPr marL="0" indent="0">
              <a:buNone/>
            </a:pPr>
            <a:r>
              <a:rPr lang="en-GB" sz="2000" b="1">
                <a:solidFill>
                  <a:schemeClr val="accent3"/>
                </a:solidFill>
              </a:rPr>
              <a:t>Age : 34</a:t>
            </a:r>
          </a:p>
          <a:p>
            <a:pPr marL="0" indent="0">
              <a:buNone/>
            </a:pPr>
            <a:r>
              <a:rPr lang="en-GB" sz="2000" b="1">
                <a:solidFill>
                  <a:schemeClr val="accent3"/>
                </a:solidFill>
              </a:rPr>
              <a:t>Profession : Gurdren Business and Teacher</a:t>
            </a:r>
          </a:p>
          <a:p>
            <a:pPr marL="0" indent="0">
              <a:buNone/>
            </a:pPr>
            <a:r>
              <a:rPr lang="en-GB" sz="2000" b="1">
                <a:solidFill>
                  <a:schemeClr val="accent3"/>
                </a:solidFill>
              </a:rPr>
              <a:t>Location : Khilgaon,Dhaka</a:t>
            </a:r>
          </a:p>
        </p:txBody>
      </p:sp>
      <p:pic>
        <p:nvPicPr>
          <p:cNvPr id="12" name="Picture 12">
            <a:extLst>
              <a:ext uri="{FF2B5EF4-FFF2-40B4-BE49-F238E27FC236}">
                <a16:creationId xmlns:a16="http://schemas.microsoft.com/office/drawing/2014/main" id="{64A2DA90-1380-344D-82BE-646F9C4C788E}"/>
              </a:ext>
            </a:extLst>
          </p:cNvPr>
          <p:cNvPicPr>
            <a:picLocks noChangeAspect="1"/>
          </p:cNvPicPr>
          <p:nvPr/>
        </p:nvPicPr>
        <p:blipFill>
          <a:blip r:embed="rId2"/>
          <a:stretch>
            <a:fillRect/>
          </a:stretch>
        </p:blipFill>
        <p:spPr>
          <a:xfrm>
            <a:off x="1729918" y="5074211"/>
            <a:ext cx="2514032" cy="1657946"/>
          </a:xfrm>
          <a:prstGeom prst="rect">
            <a:avLst/>
          </a:prstGeom>
        </p:spPr>
      </p:pic>
      <p:pic>
        <p:nvPicPr>
          <p:cNvPr id="14" name="Picture 14">
            <a:extLst>
              <a:ext uri="{FF2B5EF4-FFF2-40B4-BE49-F238E27FC236}">
                <a16:creationId xmlns:a16="http://schemas.microsoft.com/office/drawing/2014/main" id="{091319BD-53BF-BF49-B5B1-8E179E3D047B}"/>
              </a:ext>
            </a:extLst>
          </p:cNvPr>
          <p:cNvPicPr>
            <a:picLocks noChangeAspect="1"/>
          </p:cNvPicPr>
          <p:nvPr/>
        </p:nvPicPr>
        <p:blipFill>
          <a:blip r:embed="rId3"/>
          <a:stretch>
            <a:fillRect/>
          </a:stretch>
        </p:blipFill>
        <p:spPr>
          <a:xfrm>
            <a:off x="1729918" y="3357527"/>
            <a:ext cx="2514032" cy="1494732"/>
          </a:xfrm>
          <a:prstGeom prst="rect">
            <a:avLst/>
          </a:prstGeom>
        </p:spPr>
      </p:pic>
      <p:pic>
        <p:nvPicPr>
          <p:cNvPr id="3" name="Picture 3">
            <a:extLst>
              <a:ext uri="{FF2B5EF4-FFF2-40B4-BE49-F238E27FC236}">
                <a16:creationId xmlns:a16="http://schemas.microsoft.com/office/drawing/2014/main" id="{9CE89F53-3134-1947-9078-9C535AB80DB7}"/>
              </a:ext>
            </a:extLst>
          </p:cNvPr>
          <p:cNvPicPr>
            <a:picLocks noChangeAspect="1"/>
          </p:cNvPicPr>
          <p:nvPr/>
        </p:nvPicPr>
        <p:blipFill>
          <a:blip r:embed="rId4"/>
          <a:stretch>
            <a:fillRect/>
          </a:stretch>
        </p:blipFill>
        <p:spPr>
          <a:xfrm>
            <a:off x="1791680" y="1592604"/>
            <a:ext cx="2452270" cy="1604109"/>
          </a:xfrm>
          <a:prstGeom prst="rect">
            <a:avLst/>
          </a:prstGeom>
        </p:spPr>
      </p:pic>
    </p:spTree>
    <p:extLst>
      <p:ext uri="{BB962C8B-B14F-4D97-AF65-F5344CB8AC3E}">
        <p14:creationId xmlns:p14="http://schemas.microsoft.com/office/powerpoint/2010/main" val="2092779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circle(in)">
                                      <p:cBhvr>
                                        <p:cTn id="12" dur="2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circle(in)">
                                      <p:cBhvr>
                                        <p:cTn id="1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39B7D-299C-B14B-A549-D193BA62E5DB}"/>
              </a:ext>
            </a:extLst>
          </p:cNvPr>
          <p:cNvSpPr>
            <a:spLocks noGrp="1"/>
          </p:cNvSpPr>
          <p:nvPr>
            <p:ph type="title"/>
          </p:nvPr>
        </p:nvSpPr>
        <p:spPr>
          <a:xfrm>
            <a:off x="1795245" y="324522"/>
            <a:ext cx="4870622" cy="428971"/>
          </a:xfrm>
        </p:spPr>
        <p:txBody>
          <a:bodyPr>
            <a:normAutofit fontScale="90000"/>
          </a:bodyPr>
          <a:lstStyle/>
          <a:p>
            <a:r>
              <a:rPr lang="en-GB" sz="2800" b="1">
                <a:solidFill>
                  <a:schemeClr val="accent1"/>
                </a:solidFill>
              </a:rPr>
              <a:t>D. Interview Questions :</a:t>
            </a:r>
            <a:endParaRPr lang="en-US" sz="2800" b="1">
              <a:solidFill>
                <a:schemeClr val="accent1"/>
              </a:solidFill>
            </a:endParaRPr>
          </a:p>
        </p:txBody>
      </p:sp>
      <p:sp>
        <p:nvSpPr>
          <p:cNvPr id="3" name="Content Placeholder 2">
            <a:extLst>
              <a:ext uri="{FF2B5EF4-FFF2-40B4-BE49-F238E27FC236}">
                <a16:creationId xmlns:a16="http://schemas.microsoft.com/office/drawing/2014/main" id="{C5C4D7E2-CADE-D140-A748-4CD5598FDD3F}"/>
              </a:ext>
            </a:extLst>
          </p:cNvPr>
          <p:cNvSpPr>
            <a:spLocks noGrp="1"/>
          </p:cNvSpPr>
          <p:nvPr>
            <p:ph idx="1"/>
          </p:nvPr>
        </p:nvSpPr>
        <p:spPr>
          <a:xfrm>
            <a:off x="1791315" y="1037653"/>
            <a:ext cx="10400685" cy="5820347"/>
          </a:xfrm>
        </p:spPr>
        <p:txBody>
          <a:bodyPr>
            <a:noAutofit/>
          </a:bodyPr>
          <a:lstStyle/>
          <a:p>
            <a:r>
              <a:rPr lang="en-GB" sz="2400" b="1">
                <a:solidFill>
                  <a:schemeClr val="accent3"/>
                </a:solidFill>
              </a:rPr>
              <a:t>Why did you start an indoor plantation?
‌What motivated you to do indoor plantation?</a:t>
            </a:r>
          </a:p>
          <a:p>
            <a:r>
              <a:rPr lang="en-GB" sz="2400" b="1">
                <a:solidFill>
                  <a:schemeClr val="accent3"/>
                </a:solidFill>
              </a:rPr>
              <a:t>How do you feel when you see your plants?
‌What types of trees do you have?
‌How do you manage or take care of them as they have individual needs? </a:t>
            </a:r>
          </a:p>
          <a:p>
            <a:r>
              <a:rPr lang="en-GB" sz="2400" b="1">
                <a:solidFill>
                  <a:schemeClr val="accent3"/>
                </a:solidFill>
              </a:rPr>
              <a:t>‌How costly it is to maintain indoor plants?
‌How you getting economically benefitted with these?
Do you face any difficultly for indoor plantation? 
What you do when plants become sick? 
How to start an indoor plantation? 
How can we create others interest to plant trees?</a:t>
            </a:r>
          </a:p>
          <a:p>
            <a:endParaRPr lang="en-GB" sz="2400" b="1">
              <a:solidFill>
                <a:schemeClr val="accent3"/>
              </a:solidFill>
            </a:endParaRPr>
          </a:p>
        </p:txBody>
      </p:sp>
      <p:sp>
        <p:nvSpPr>
          <p:cNvPr id="4" name="TextBox 3">
            <a:extLst>
              <a:ext uri="{FF2B5EF4-FFF2-40B4-BE49-F238E27FC236}">
                <a16:creationId xmlns:a16="http://schemas.microsoft.com/office/drawing/2014/main" id="{86F871A3-488E-934F-9033-15CD40D6C82D}"/>
              </a:ext>
            </a:extLst>
          </p:cNvPr>
          <p:cNvSpPr txBox="1"/>
          <p:nvPr/>
        </p:nvSpPr>
        <p:spPr>
          <a:xfrm>
            <a:off x="5448504" y="2520712"/>
            <a:ext cx="1828800" cy="369332"/>
          </a:xfrm>
          <a:prstGeom prst="rect">
            <a:avLst/>
          </a:prstGeom>
          <a:noFill/>
        </p:spPr>
        <p:txBody>
          <a:bodyPr wrap="square" rtlCol="0">
            <a:spAutoFit/>
          </a:bodyPr>
          <a:lstStyle/>
          <a:p>
            <a:pPr algn="l"/>
            <a:endParaRPr lang="en-US" b="1">
              <a:solidFill>
                <a:schemeClr val="accent3"/>
              </a:solidFill>
            </a:endParaRPr>
          </a:p>
        </p:txBody>
      </p:sp>
    </p:spTree>
    <p:extLst>
      <p:ext uri="{BB962C8B-B14F-4D97-AF65-F5344CB8AC3E}">
        <p14:creationId xmlns:p14="http://schemas.microsoft.com/office/powerpoint/2010/main" val="4099276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xEl>
                                              <p:pRg st="0" end="0"/>
                                            </p:txEl>
                                          </p:spTgt>
                                        </p:tgtEl>
                                        <p:attrNameLst>
                                          <p:attrName>style.opacity</p:attrName>
                                        </p:attrNameLst>
                                      </p:cBhvr>
                                      <p:to>
                                        <p:strVal val="0.5"/>
                                      </p:to>
                                    </p:set>
                                    <p:animEffect filter="image" prLst="opacity: 0.5">
                                      <p:cBhvr rctx="IE">
                                        <p:cTn id="7" dur="indefinite"/>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0" nodeType="clickEffect">
                                  <p:stCondLst>
                                    <p:cond delay="0"/>
                                  </p:stCondLst>
                                  <p:childTnLst>
                                    <p:set>
                                      <p:cBhvr>
                                        <p:cTn id="11" dur="indefinite"/>
                                        <p:tgtEl>
                                          <p:spTgt spid="3">
                                            <p:txEl>
                                              <p:pRg st="1" end="1"/>
                                            </p:txEl>
                                          </p:spTgt>
                                        </p:tgtEl>
                                        <p:attrNameLst>
                                          <p:attrName>style.opacity</p:attrName>
                                        </p:attrNameLst>
                                      </p:cBhvr>
                                      <p:to>
                                        <p:strVal val="0.5"/>
                                      </p:to>
                                    </p:set>
                                    <p:animEffect filter="image" prLst="opacity: 0.5">
                                      <p:cBhvr rctx="IE">
                                        <p:cTn id="12" dur="indefinite"/>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mph" presetSubtype="0" grpId="0" nodeType="clickEffect">
                                  <p:stCondLst>
                                    <p:cond delay="0"/>
                                  </p:stCondLst>
                                  <p:childTnLst>
                                    <p:set>
                                      <p:cBhvr>
                                        <p:cTn id="16" dur="indefinite"/>
                                        <p:tgtEl>
                                          <p:spTgt spid="3">
                                            <p:txEl>
                                              <p:pRg st="2" end="2"/>
                                            </p:txEl>
                                          </p:spTgt>
                                        </p:tgtEl>
                                        <p:attrNameLst>
                                          <p:attrName>style.opacity</p:attrName>
                                        </p:attrNameLst>
                                      </p:cBhvr>
                                      <p:to>
                                        <p:strVal val="0.5"/>
                                      </p:to>
                                    </p:set>
                                    <p:animEffect filter="image" prLst="opacity: 0.5">
                                      <p:cBhvr rctx="IE">
                                        <p:cTn id="17" dur="indefinite"/>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AB4BA-492B-6946-950C-620A6BE2956D}"/>
              </a:ext>
            </a:extLst>
          </p:cNvPr>
          <p:cNvSpPr>
            <a:spLocks noGrp="1"/>
          </p:cNvSpPr>
          <p:nvPr>
            <p:ph type="title"/>
          </p:nvPr>
        </p:nvSpPr>
        <p:spPr>
          <a:xfrm>
            <a:off x="2067267" y="734131"/>
            <a:ext cx="3503075" cy="696147"/>
          </a:xfrm>
        </p:spPr>
        <p:txBody>
          <a:bodyPr>
            <a:normAutofit/>
          </a:bodyPr>
          <a:lstStyle/>
          <a:p>
            <a:r>
              <a:rPr lang="en-GB" sz="2800" b="1">
                <a:solidFill>
                  <a:schemeClr val="accent1"/>
                </a:solidFill>
              </a:rPr>
              <a:t>E. Survey Questions </a:t>
            </a:r>
            <a:endParaRPr lang="en-US" sz="2800" b="1">
              <a:solidFill>
                <a:schemeClr val="accent1"/>
              </a:solidFill>
            </a:endParaRPr>
          </a:p>
        </p:txBody>
      </p:sp>
      <p:sp>
        <p:nvSpPr>
          <p:cNvPr id="3" name="Content Placeholder 2">
            <a:extLst>
              <a:ext uri="{FF2B5EF4-FFF2-40B4-BE49-F238E27FC236}">
                <a16:creationId xmlns:a16="http://schemas.microsoft.com/office/drawing/2014/main" id="{8101DAA8-242F-B847-863D-734A95231074}"/>
              </a:ext>
            </a:extLst>
          </p:cNvPr>
          <p:cNvSpPr>
            <a:spLocks noGrp="1"/>
          </p:cNvSpPr>
          <p:nvPr>
            <p:ph idx="1"/>
          </p:nvPr>
        </p:nvSpPr>
        <p:spPr>
          <a:xfrm>
            <a:off x="2617374" y="1430278"/>
            <a:ext cx="8915400" cy="5146556"/>
          </a:xfrm>
        </p:spPr>
        <p:txBody>
          <a:bodyPr>
            <a:noAutofit/>
          </a:bodyPr>
          <a:lstStyle/>
          <a:p>
            <a:pPr marL="0" indent="0">
              <a:buNone/>
            </a:pPr>
            <a:r>
              <a:rPr lang="en-GB" b="1">
                <a:solidFill>
                  <a:schemeClr val="accent3"/>
                </a:solidFill>
              </a:rPr>
              <a:t>Name- </a:t>
            </a:r>
          </a:p>
          <a:p>
            <a:pPr marL="0" indent="0">
              <a:buNone/>
            </a:pPr>
            <a:r>
              <a:rPr lang="en-GB" b="1">
                <a:solidFill>
                  <a:schemeClr val="accent3"/>
                </a:solidFill>
              </a:rPr>
              <a:t>Age-</a:t>
            </a:r>
          </a:p>
          <a:p>
            <a:pPr marL="0" indent="0">
              <a:buNone/>
            </a:pPr>
            <a:r>
              <a:rPr lang="en-GB" b="1">
                <a:solidFill>
                  <a:schemeClr val="accent3"/>
                </a:solidFill>
              </a:rPr>
              <a:t>Sex-</a:t>
            </a:r>
          </a:p>
          <a:p>
            <a:pPr marL="0" indent="0">
              <a:buNone/>
            </a:pPr>
            <a:r>
              <a:rPr lang="en-GB" b="1">
                <a:solidFill>
                  <a:schemeClr val="accent3"/>
                </a:solidFill>
              </a:rPr>
              <a:t>Q) Does your famoly support you in indoor plantation ?
Ans-
Q)How do you feel when you see your plants?
Ans-</a:t>
            </a:r>
          </a:p>
          <a:p>
            <a:pPr marL="0" indent="0">
              <a:buNone/>
            </a:pPr>
            <a:r>
              <a:rPr lang="en-GB" b="1">
                <a:solidFill>
                  <a:schemeClr val="accent3"/>
                </a:solidFill>
              </a:rPr>
              <a:t>Q) How costly it it to maintain indoor plantation? </a:t>
            </a:r>
          </a:p>
          <a:p>
            <a:pPr marL="0" indent="0">
              <a:buNone/>
            </a:pPr>
            <a:r>
              <a:rPr lang="en-GB" b="1">
                <a:solidFill>
                  <a:schemeClr val="accent3"/>
                </a:solidFill>
              </a:rPr>
              <a:t>a)Very costly  b) medium costly  c) not much costly</a:t>
            </a:r>
          </a:p>
          <a:p>
            <a:pPr marL="0" indent="0">
              <a:buNone/>
            </a:pPr>
            <a:r>
              <a:rPr lang="en-GB" b="1">
                <a:solidFill>
                  <a:schemeClr val="accent3"/>
                </a:solidFill>
              </a:rPr>
              <a:t>Q) What type of plants do you have?</a:t>
            </a:r>
          </a:p>
          <a:p>
            <a:pPr marL="0" indent="0">
              <a:buNone/>
            </a:pPr>
            <a:r>
              <a:rPr lang="en-GB" b="1">
                <a:solidFill>
                  <a:schemeClr val="accent3"/>
                </a:solidFill>
              </a:rPr>
              <a:t>Ans-</a:t>
            </a:r>
          </a:p>
          <a:p>
            <a:pPr marL="0" indent="0">
              <a:buNone/>
            </a:pPr>
            <a:r>
              <a:rPr lang="en-GB" b="1">
                <a:solidFill>
                  <a:schemeClr val="accent3"/>
                </a:solidFill>
              </a:rPr>
              <a:t>Q) Your future plan about indoor plantation? </a:t>
            </a:r>
          </a:p>
          <a:p>
            <a:pPr marL="0" indent="0">
              <a:buNone/>
            </a:pPr>
            <a:r>
              <a:rPr lang="en-GB" b="1">
                <a:solidFill>
                  <a:schemeClr val="accent3"/>
                </a:solidFill>
              </a:rPr>
              <a:t>Ans-
</a:t>
            </a:r>
            <a:endParaRPr lang="en-US" b="1">
              <a:solidFill>
                <a:schemeClr val="accent3"/>
              </a:solidFill>
            </a:endParaRPr>
          </a:p>
        </p:txBody>
      </p:sp>
    </p:spTree>
    <p:extLst>
      <p:ext uri="{BB962C8B-B14F-4D97-AF65-F5344CB8AC3E}">
        <p14:creationId xmlns:p14="http://schemas.microsoft.com/office/powerpoint/2010/main" val="1908365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87408-1D4E-CD4E-9DD1-9986E2172166}"/>
              </a:ext>
            </a:extLst>
          </p:cNvPr>
          <p:cNvSpPr>
            <a:spLocks noGrp="1"/>
          </p:cNvSpPr>
          <p:nvPr>
            <p:ph type="title"/>
          </p:nvPr>
        </p:nvSpPr>
        <p:spPr>
          <a:xfrm>
            <a:off x="1957246" y="526313"/>
            <a:ext cx="3503075" cy="1075109"/>
          </a:xfrm>
        </p:spPr>
        <p:txBody>
          <a:bodyPr>
            <a:normAutofit/>
          </a:bodyPr>
          <a:lstStyle/>
          <a:p>
            <a:r>
              <a:rPr lang="en-GB" sz="5400" b="1">
                <a:solidFill>
                  <a:schemeClr val="accent1"/>
                </a:solidFill>
              </a:rPr>
              <a:t>Findings :</a:t>
            </a:r>
            <a:endParaRPr lang="en-US" sz="5400" b="1">
              <a:solidFill>
                <a:schemeClr val="accent1"/>
              </a:solidFill>
            </a:endParaRPr>
          </a:p>
        </p:txBody>
      </p:sp>
      <p:sp>
        <p:nvSpPr>
          <p:cNvPr id="3" name="Content Placeholder 2">
            <a:extLst>
              <a:ext uri="{FF2B5EF4-FFF2-40B4-BE49-F238E27FC236}">
                <a16:creationId xmlns:a16="http://schemas.microsoft.com/office/drawing/2014/main" id="{FCD405AE-1C80-044F-B0E4-2139A73C1769}"/>
              </a:ext>
            </a:extLst>
          </p:cNvPr>
          <p:cNvSpPr>
            <a:spLocks noGrp="1"/>
          </p:cNvSpPr>
          <p:nvPr>
            <p:ph idx="1"/>
          </p:nvPr>
        </p:nvSpPr>
        <p:spPr>
          <a:xfrm>
            <a:off x="2576987" y="1840210"/>
            <a:ext cx="6432542" cy="2291704"/>
          </a:xfrm>
        </p:spPr>
        <p:txBody>
          <a:bodyPr>
            <a:normAutofit/>
          </a:bodyPr>
          <a:lstStyle/>
          <a:p>
            <a:pPr marL="514350" indent="-514350">
              <a:buAutoNum type="alphaUcPeriod"/>
            </a:pPr>
            <a:r>
              <a:rPr lang="en-GB" sz="2800" b="1">
                <a:solidFill>
                  <a:schemeClr val="accent3"/>
                </a:solidFill>
              </a:rPr>
              <a:t>Interviewe Answer. </a:t>
            </a:r>
          </a:p>
          <a:p>
            <a:pPr marL="0" indent="0">
              <a:buNone/>
            </a:pPr>
            <a:endParaRPr lang="en-GB" sz="2800" b="1">
              <a:solidFill>
                <a:schemeClr val="accent1"/>
              </a:solidFill>
            </a:endParaRPr>
          </a:p>
          <a:p>
            <a:pPr marL="0" indent="0">
              <a:buNone/>
            </a:pPr>
            <a:r>
              <a:rPr lang="en-GB" sz="2800" b="1">
                <a:solidFill>
                  <a:schemeClr val="accent1"/>
                </a:solidFill>
              </a:rPr>
              <a:t>B.  </a:t>
            </a:r>
            <a:r>
              <a:rPr lang="en-GB" sz="2800" b="1">
                <a:solidFill>
                  <a:schemeClr val="accent3"/>
                </a:solidFill>
              </a:rPr>
              <a:t>Survey Graph / Result.</a:t>
            </a:r>
            <a:endParaRPr lang="en-US" sz="2800" b="1">
              <a:solidFill>
                <a:schemeClr val="accent3"/>
              </a:solidFill>
            </a:endParaRPr>
          </a:p>
        </p:txBody>
      </p:sp>
    </p:spTree>
    <p:extLst>
      <p:ext uri="{BB962C8B-B14F-4D97-AF65-F5344CB8AC3E}">
        <p14:creationId xmlns:p14="http://schemas.microsoft.com/office/powerpoint/2010/main" val="2481960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F8628-4700-A948-A39D-423C129D9957}"/>
              </a:ext>
            </a:extLst>
          </p:cNvPr>
          <p:cNvSpPr>
            <a:spLocks noGrp="1"/>
          </p:cNvSpPr>
          <p:nvPr>
            <p:ph type="title"/>
          </p:nvPr>
        </p:nvSpPr>
        <p:spPr>
          <a:xfrm>
            <a:off x="1911667" y="734212"/>
            <a:ext cx="4876305" cy="903560"/>
          </a:xfrm>
        </p:spPr>
        <p:txBody>
          <a:bodyPr>
            <a:normAutofit/>
          </a:bodyPr>
          <a:lstStyle/>
          <a:p>
            <a:r>
              <a:rPr lang="en-GB" sz="2800" b="1">
                <a:solidFill>
                  <a:schemeClr val="accent1"/>
                </a:solidFill>
              </a:rPr>
              <a:t>A. Interview Answer :</a:t>
            </a:r>
            <a:endParaRPr lang="en-US" sz="2800" b="1">
              <a:solidFill>
                <a:schemeClr val="accent1"/>
              </a:solidFill>
            </a:endParaRPr>
          </a:p>
        </p:txBody>
      </p:sp>
      <p:sp>
        <p:nvSpPr>
          <p:cNvPr id="3" name="Content Placeholder 2">
            <a:extLst>
              <a:ext uri="{FF2B5EF4-FFF2-40B4-BE49-F238E27FC236}">
                <a16:creationId xmlns:a16="http://schemas.microsoft.com/office/drawing/2014/main" id="{06EB45B0-82AF-3640-8769-4A6DB0D444BB}"/>
              </a:ext>
            </a:extLst>
          </p:cNvPr>
          <p:cNvSpPr>
            <a:spLocks noGrp="1"/>
          </p:cNvSpPr>
          <p:nvPr>
            <p:ph idx="1"/>
          </p:nvPr>
        </p:nvSpPr>
        <p:spPr>
          <a:xfrm>
            <a:off x="2330272" y="1637772"/>
            <a:ext cx="8915400" cy="1355572"/>
          </a:xfrm>
        </p:spPr>
        <p:txBody>
          <a:bodyPr>
            <a:normAutofit/>
          </a:bodyPr>
          <a:lstStyle/>
          <a:p>
            <a:pPr marL="0" indent="0">
              <a:buNone/>
            </a:pPr>
            <a:r>
              <a:rPr lang="en-GB" sz="2400" b="1">
                <a:solidFill>
                  <a:schemeClr val="accent3"/>
                </a:solidFill>
              </a:rPr>
              <a:t>We took three people‘s interview. All of their interview answer were total similar. We added a link below. There we added some screen short of their answer. </a:t>
            </a:r>
            <a:endParaRPr lang="en-US" sz="2400" b="1">
              <a:solidFill>
                <a:schemeClr val="accent3"/>
              </a:solidFill>
            </a:endParaRPr>
          </a:p>
        </p:txBody>
      </p:sp>
      <p:sp>
        <p:nvSpPr>
          <p:cNvPr id="5" name="TextBox 4">
            <a:extLst>
              <a:ext uri="{FF2B5EF4-FFF2-40B4-BE49-F238E27FC236}">
                <a16:creationId xmlns:a16="http://schemas.microsoft.com/office/drawing/2014/main" id="{7AA393D7-78A4-674A-930C-B9CF527B2432}"/>
              </a:ext>
            </a:extLst>
          </p:cNvPr>
          <p:cNvSpPr txBox="1"/>
          <p:nvPr/>
        </p:nvSpPr>
        <p:spPr>
          <a:xfrm>
            <a:off x="3043925" y="3111947"/>
            <a:ext cx="6100074" cy="830997"/>
          </a:xfrm>
          <a:prstGeom prst="rect">
            <a:avLst/>
          </a:prstGeom>
          <a:noFill/>
        </p:spPr>
        <p:txBody>
          <a:bodyPr wrap="square">
            <a:spAutoFit/>
          </a:bodyPr>
          <a:lstStyle/>
          <a:p>
            <a:r>
              <a:rPr lang="en-US" sz="2400" b="1">
                <a:solidFill>
                  <a:srgbClr val="00B050"/>
                </a:solidFill>
                <a:hlinkClick r:id="rId2">
                  <a:extLst>
                    <a:ext uri="{A12FA001-AC4F-418D-AE19-62706E023703}">
                      <ahyp:hlinkClr xmlns:ahyp="http://schemas.microsoft.com/office/drawing/2018/hyperlinkcolor" xmlns="" val="tx"/>
                    </a:ext>
                  </a:extLst>
                </a:hlinkClick>
              </a:rPr>
              <a:t>https://drive.google.com/folderview?id=1KIG71</a:t>
            </a:r>
            <a:r>
              <a:rPr lang="en-GB" sz="2400" b="1">
                <a:solidFill>
                  <a:srgbClr val="00B050"/>
                </a:solidFill>
                <a:hlinkClick r:id="rId2">
                  <a:extLst>
                    <a:ext uri="{A12FA001-AC4F-418D-AE19-62706E023703}">
                      <ahyp:hlinkClr xmlns:ahyp="http://schemas.microsoft.com/office/drawing/2018/hyperlinkcolor" xmlns="" val="tx"/>
                    </a:ext>
                  </a:extLst>
                </a:hlinkClick>
              </a:rPr>
              <a:t>ONJWWikiuLolVAqyxUGYeSsH</a:t>
            </a:r>
            <a:endParaRPr lang="en-US" sz="2400" b="1">
              <a:solidFill>
                <a:srgbClr val="00B050"/>
              </a:solidFill>
            </a:endParaRPr>
          </a:p>
        </p:txBody>
      </p:sp>
    </p:spTree>
    <p:extLst>
      <p:ext uri="{BB962C8B-B14F-4D97-AF65-F5344CB8AC3E}">
        <p14:creationId xmlns:p14="http://schemas.microsoft.com/office/powerpoint/2010/main" val="2257956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759DC-0C3F-8446-A557-B605CA2A34BE}"/>
              </a:ext>
            </a:extLst>
          </p:cNvPr>
          <p:cNvSpPr>
            <a:spLocks noGrp="1"/>
          </p:cNvSpPr>
          <p:nvPr>
            <p:ph type="title"/>
          </p:nvPr>
        </p:nvSpPr>
        <p:spPr>
          <a:xfrm>
            <a:off x="1757169" y="680303"/>
            <a:ext cx="4986326" cy="605748"/>
          </a:xfrm>
        </p:spPr>
        <p:txBody>
          <a:bodyPr>
            <a:normAutofit/>
          </a:bodyPr>
          <a:lstStyle/>
          <a:p>
            <a:r>
              <a:rPr lang="en-GB" sz="2800" b="1">
                <a:solidFill>
                  <a:schemeClr val="accent1"/>
                </a:solidFill>
              </a:rPr>
              <a:t>B. Survey Graph / Result :</a:t>
            </a:r>
            <a:endParaRPr lang="en-US" sz="2800" b="1">
              <a:solidFill>
                <a:schemeClr val="accent1"/>
              </a:solidFill>
            </a:endParaRPr>
          </a:p>
        </p:txBody>
      </p:sp>
      <p:sp>
        <p:nvSpPr>
          <p:cNvPr id="9" name="TextBox 8">
            <a:extLst>
              <a:ext uri="{FF2B5EF4-FFF2-40B4-BE49-F238E27FC236}">
                <a16:creationId xmlns:a16="http://schemas.microsoft.com/office/drawing/2014/main" id="{86A70291-CE97-E34D-92B8-C17385C7ACDF}"/>
              </a:ext>
            </a:extLst>
          </p:cNvPr>
          <p:cNvSpPr txBox="1"/>
          <p:nvPr/>
        </p:nvSpPr>
        <p:spPr>
          <a:xfrm>
            <a:off x="1424360" y="4678916"/>
            <a:ext cx="9928615" cy="1569660"/>
          </a:xfrm>
          <a:prstGeom prst="rect">
            <a:avLst/>
          </a:prstGeom>
          <a:noFill/>
        </p:spPr>
        <p:txBody>
          <a:bodyPr wrap="square" rtlCol="0">
            <a:spAutoFit/>
          </a:bodyPr>
          <a:lstStyle/>
          <a:p>
            <a:pPr algn="l"/>
            <a:r>
              <a:rPr lang="en-GB" sz="2400" b="1">
                <a:solidFill>
                  <a:schemeClr val="accent3"/>
                </a:solidFill>
              </a:rPr>
              <a:t>We talked with our neighbours, friends and relatives about indoor plantation.  After talking about indoor plantation with 20 people, we came to know When did they started indoor plantation. We presented it in the graph.</a:t>
            </a:r>
          </a:p>
        </p:txBody>
      </p:sp>
      <p:pic>
        <p:nvPicPr>
          <p:cNvPr id="12" name="Picture 12">
            <a:extLst>
              <a:ext uri="{FF2B5EF4-FFF2-40B4-BE49-F238E27FC236}">
                <a16:creationId xmlns:a16="http://schemas.microsoft.com/office/drawing/2014/main" id="{66356A24-5E54-0847-91C2-C396FA00501A}"/>
              </a:ext>
            </a:extLst>
          </p:cNvPr>
          <p:cNvPicPr>
            <a:picLocks noGrp="1" noChangeAspect="1"/>
          </p:cNvPicPr>
          <p:nvPr>
            <p:ph idx="1"/>
          </p:nvPr>
        </p:nvPicPr>
        <p:blipFill>
          <a:blip r:embed="rId2"/>
          <a:stretch>
            <a:fillRect/>
          </a:stretch>
        </p:blipFill>
        <p:spPr>
          <a:xfrm>
            <a:off x="2976750" y="1286051"/>
            <a:ext cx="6021091" cy="3291976"/>
          </a:xfrm>
        </p:spPr>
      </p:pic>
    </p:spTree>
    <p:extLst>
      <p:ext uri="{BB962C8B-B14F-4D97-AF65-F5344CB8AC3E}">
        <p14:creationId xmlns:p14="http://schemas.microsoft.com/office/powerpoint/2010/main" val="51495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3A6A3-0C5C-674B-9D75-FDFB15B86E9B}"/>
              </a:ext>
            </a:extLst>
          </p:cNvPr>
          <p:cNvSpPr>
            <a:spLocks noGrp="1"/>
          </p:cNvSpPr>
          <p:nvPr>
            <p:ph type="title"/>
          </p:nvPr>
        </p:nvSpPr>
        <p:spPr>
          <a:xfrm>
            <a:off x="1773877" y="514089"/>
            <a:ext cx="7529043" cy="1172906"/>
          </a:xfrm>
        </p:spPr>
        <p:txBody>
          <a:bodyPr>
            <a:normAutofit/>
          </a:bodyPr>
          <a:lstStyle/>
          <a:p>
            <a:r>
              <a:rPr lang="en-GB" sz="5400" b="1">
                <a:solidFill>
                  <a:schemeClr val="accent1"/>
                </a:solidFill>
              </a:rPr>
              <a:t>Discussion / Analysis :</a:t>
            </a:r>
            <a:endParaRPr lang="en-US" sz="5400" b="1">
              <a:solidFill>
                <a:schemeClr val="accent1"/>
              </a:solidFill>
            </a:endParaRPr>
          </a:p>
        </p:txBody>
      </p:sp>
      <p:sp>
        <p:nvSpPr>
          <p:cNvPr id="3" name="Content Placeholder 2">
            <a:extLst>
              <a:ext uri="{FF2B5EF4-FFF2-40B4-BE49-F238E27FC236}">
                <a16:creationId xmlns:a16="http://schemas.microsoft.com/office/drawing/2014/main" id="{ADB9A50C-9EE0-9543-853B-719B84B12D17}"/>
              </a:ext>
            </a:extLst>
          </p:cNvPr>
          <p:cNvSpPr>
            <a:spLocks noGrp="1"/>
          </p:cNvSpPr>
          <p:nvPr>
            <p:ph idx="1"/>
          </p:nvPr>
        </p:nvSpPr>
        <p:spPr/>
        <p:txBody>
          <a:bodyPr>
            <a:normAutofit/>
          </a:bodyPr>
          <a:lstStyle/>
          <a:p>
            <a:pPr marL="0" indent="0">
              <a:buNone/>
            </a:pPr>
            <a:r>
              <a:rPr lang="en-GB" sz="2400" b="1">
                <a:solidFill>
                  <a:schemeClr val="accent3"/>
                </a:solidFill>
              </a:rPr>
              <a:t>After completing the research we came to know several things about indoor plantation. Our main focus were human comfort, economial help and recreation. Indoor plantation is good for human from all praspectively. It is becoming popular nowadays as a great source of income. We came to know about their starting time, motivation, take care, cost, economical benefit and suggestions.</a:t>
            </a:r>
            <a:endParaRPr lang="en-US" sz="2400" b="1">
              <a:solidFill>
                <a:schemeClr val="accent3"/>
              </a:solidFill>
            </a:endParaRPr>
          </a:p>
        </p:txBody>
      </p:sp>
    </p:spTree>
    <p:extLst>
      <p:ext uri="{BB962C8B-B14F-4D97-AF65-F5344CB8AC3E}">
        <p14:creationId xmlns:p14="http://schemas.microsoft.com/office/powerpoint/2010/main" val="2479281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CEBD-7DB9-9248-883D-D202DE121AF9}"/>
              </a:ext>
            </a:extLst>
          </p:cNvPr>
          <p:cNvSpPr>
            <a:spLocks noGrp="1"/>
          </p:cNvSpPr>
          <p:nvPr>
            <p:ph type="title"/>
          </p:nvPr>
        </p:nvSpPr>
        <p:spPr>
          <a:xfrm>
            <a:off x="1813051" y="501210"/>
            <a:ext cx="4678211" cy="1112437"/>
          </a:xfrm>
        </p:spPr>
        <p:txBody>
          <a:bodyPr>
            <a:noAutofit/>
          </a:bodyPr>
          <a:lstStyle/>
          <a:p>
            <a:r>
              <a:rPr lang="en-GB" sz="5400" b="1">
                <a:solidFill>
                  <a:schemeClr val="accent1"/>
                </a:solidFill>
              </a:rPr>
              <a:t>Conclusion  :</a:t>
            </a:r>
            <a:endParaRPr lang="en-US" sz="5400" b="1">
              <a:solidFill>
                <a:schemeClr val="accent1"/>
              </a:solidFill>
            </a:endParaRPr>
          </a:p>
        </p:txBody>
      </p:sp>
      <p:sp>
        <p:nvSpPr>
          <p:cNvPr id="6" name="Content Placeholder 5">
            <a:extLst>
              <a:ext uri="{FF2B5EF4-FFF2-40B4-BE49-F238E27FC236}">
                <a16:creationId xmlns:a16="http://schemas.microsoft.com/office/drawing/2014/main" id="{A0DECD92-7148-5D42-B2AA-27553AF276F3}"/>
              </a:ext>
            </a:extLst>
          </p:cNvPr>
          <p:cNvSpPr>
            <a:spLocks noGrp="1"/>
          </p:cNvSpPr>
          <p:nvPr>
            <p:ph idx="1"/>
          </p:nvPr>
        </p:nvSpPr>
        <p:spPr>
          <a:xfrm>
            <a:off x="2205976" y="1308032"/>
            <a:ext cx="8915400" cy="1608036"/>
          </a:xfrm>
        </p:spPr>
        <p:txBody>
          <a:bodyPr>
            <a:noAutofit/>
          </a:bodyPr>
          <a:lstStyle/>
          <a:p>
            <a:pPr marL="0" indent="0">
              <a:buNone/>
            </a:pPr>
            <a:r>
              <a:rPr lang="en-GB" sz="2400" b="1">
                <a:solidFill>
                  <a:schemeClr val="accent3"/>
                </a:solidFill>
              </a:rPr>
              <a:t>In research, it has been observed that indoor plantation can be beneficial in many ways and also it is good for environment. Furthermore, our study and results indicated that indoor plants are a source of recreation and income.</a:t>
            </a:r>
          </a:p>
          <a:p>
            <a:r>
              <a:rPr lang="en-GB" sz="2400" b="1">
                <a:solidFill>
                  <a:schemeClr val="accent3"/>
                </a:solidFill>
              </a:rPr>
              <a:t>Advantage </a:t>
            </a:r>
          </a:p>
          <a:p>
            <a:r>
              <a:rPr lang="en-GB" sz="2400" b="1">
                <a:solidFill>
                  <a:schemeClr val="accent3"/>
                </a:solidFill>
              </a:rPr>
              <a:t>Disadvantage </a:t>
            </a:r>
          </a:p>
          <a:p>
            <a:r>
              <a:rPr lang="en-GB" sz="2400" b="1">
                <a:solidFill>
                  <a:schemeClr val="accent3"/>
                </a:solidFill>
              </a:rPr>
              <a:t>Future suggestions </a:t>
            </a:r>
            <a:endParaRPr lang="en-US" sz="2400" b="1">
              <a:solidFill>
                <a:schemeClr val="accent3"/>
              </a:solidFill>
            </a:endParaRPr>
          </a:p>
        </p:txBody>
      </p:sp>
      <p:pic>
        <p:nvPicPr>
          <p:cNvPr id="3" name="Picture 3">
            <a:extLst>
              <a:ext uri="{FF2B5EF4-FFF2-40B4-BE49-F238E27FC236}">
                <a16:creationId xmlns:a16="http://schemas.microsoft.com/office/drawing/2014/main" id="{9B6BF4E8-7AA2-1248-9B37-7754208A2C44}"/>
              </a:ext>
            </a:extLst>
          </p:cNvPr>
          <p:cNvPicPr>
            <a:picLocks noChangeAspect="1"/>
          </p:cNvPicPr>
          <p:nvPr/>
        </p:nvPicPr>
        <p:blipFill>
          <a:blip r:embed="rId2"/>
          <a:stretch>
            <a:fillRect/>
          </a:stretch>
        </p:blipFill>
        <p:spPr>
          <a:xfrm>
            <a:off x="5809255" y="2916068"/>
            <a:ext cx="2498230" cy="2715119"/>
          </a:xfrm>
          <a:prstGeom prst="rect">
            <a:avLst/>
          </a:prstGeom>
        </p:spPr>
      </p:pic>
      <p:pic>
        <p:nvPicPr>
          <p:cNvPr id="5" name="Picture 6">
            <a:extLst>
              <a:ext uri="{FF2B5EF4-FFF2-40B4-BE49-F238E27FC236}">
                <a16:creationId xmlns:a16="http://schemas.microsoft.com/office/drawing/2014/main" id="{2DB23DB1-E768-7743-A3F0-83A8435831A4}"/>
              </a:ext>
            </a:extLst>
          </p:cNvPr>
          <p:cNvPicPr>
            <a:picLocks noChangeAspect="1"/>
          </p:cNvPicPr>
          <p:nvPr/>
        </p:nvPicPr>
        <p:blipFill>
          <a:blip r:embed="rId3"/>
          <a:stretch>
            <a:fillRect/>
          </a:stretch>
        </p:blipFill>
        <p:spPr>
          <a:xfrm>
            <a:off x="8480099" y="2834849"/>
            <a:ext cx="2468662" cy="2715119"/>
          </a:xfrm>
          <a:prstGeom prst="rect">
            <a:avLst/>
          </a:prstGeom>
        </p:spPr>
      </p:pic>
      <p:pic>
        <p:nvPicPr>
          <p:cNvPr id="7" name="Picture 7">
            <a:extLst>
              <a:ext uri="{FF2B5EF4-FFF2-40B4-BE49-F238E27FC236}">
                <a16:creationId xmlns:a16="http://schemas.microsoft.com/office/drawing/2014/main" id="{D527E6F9-E9A8-754E-8431-AB250B49E94C}"/>
              </a:ext>
            </a:extLst>
          </p:cNvPr>
          <p:cNvPicPr>
            <a:picLocks noChangeAspect="1"/>
          </p:cNvPicPr>
          <p:nvPr/>
        </p:nvPicPr>
        <p:blipFill>
          <a:blip r:embed="rId4"/>
          <a:stretch>
            <a:fillRect/>
          </a:stretch>
        </p:blipFill>
        <p:spPr>
          <a:xfrm>
            <a:off x="2185121" y="4865949"/>
            <a:ext cx="3305251" cy="1650515"/>
          </a:xfrm>
          <a:prstGeom prst="rect">
            <a:avLst/>
          </a:prstGeom>
        </p:spPr>
      </p:pic>
    </p:spTree>
    <p:extLst>
      <p:ext uri="{BB962C8B-B14F-4D97-AF65-F5344CB8AC3E}">
        <p14:creationId xmlns:p14="http://schemas.microsoft.com/office/powerpoint/2010/main" val="16583834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3F765-1794-8443-9728-454EE8136CFF}"/>
              </a:ext>
            </a:extLst>
          </p:cNvPr>
          <p:cNvSpPr>
            <a:spLocks noGrp="1"/>
          </p:cNvSpPr>
          <p:nvPr>
            <p:ph type="title"/>
          </p:nvPr>
        </p:nvSpPr>
        <p:spPr>
          <a:xfrm>
            <a:off x="3083156" y="2417097"/>
            <a:ext cx="7088208" cy="2212325"/>
          </a:xfrm>
        </p:spPr>
        <p:txBody>
          <a:bodyPr>
            <a:noAutofit/>
          </a:bodyPr>
          <a:lstStyle/>
          <a:p>
            <a:r>
              <a:rPr lang="en-GB" sz="9600" b="1">
                <a:solidFill>
                  <a:schemeClr val="accent1"/>
                </a:solidFill>
              </a:rPr>
              <a:t>Thank You</a:t>
            </a:r>
            <a:endParaRPr lang="en-US" sz="9600" b="1">
              <a:solidFill>
                <a:schemeClr val="accent1"/>
              </a:solidFill>
            </a:endParaRPr>
          </a:p>
        </p:txBody>
      </p:sp>
      <p:pic>
        <p:nvPicPr>
          <p:cNvPr id="4" name="Picture 4">
            <a:extLst>
              <a:ext uri="{FF2B5EF4-FFF2-40B4-BE49-F238E27FC236}">
                <a16:creationId xmlns:a16="http://schemas.microsoft.com/office/drawing/2014/main" id="{3D0F5FB3-B2D7-FF4E-8D6E-E1AEAFDD3CB9}"/>
              </a:ext>
            </a:extLst>
          </p:cNvPr>
          <p:cNvPicPr>
            <a:picLocks noChangeAspect="1"/>
          </p:cNvPicPr>
          <p:nvPr/>
        </p:nvPicPr>
        <p:blipFill>
          <a:blip r:embed="rId2"/>
          <a:stretch>
            <a:fillRect/>
          </a:stretch>
        </p:blipFill>
        <p:spPr>
          <a:xfrm>
            <a:off x="8974063" y="4635531"/>
            <a:ext cx="1866900" cy="2324100"/>
          </a:xfrm>
          <a:prstGeom prst="rect">
            <a:avLst/>
          </a:prstGeom>
        </p:spPr>
      </p:pic>
      <p:pic>
        <p:nvPicPr>
          <p:cNvPr id="5" name="Picture 5">
            <a:extLst>
              <a:ext uri="{FF2B5EF4-FFF2-40B4-BE49-F238E27FC236}">
                <a16:creationId xmlns:a16="http://schemas.microsoft.com/office/drawing/2014/main" id="{0E9258C2-5409-3D41-9CA8-9B29B5627DD8}"/>
              </a:ext>
            </a:extLst>
          </p:cNvPr>
          <p:cNvPicPr>
            <a:picLocks noChangeAspect="1"/>
          </p:cNvPicPr>
          <p:nvPr/>
        </p:nvPicPr>
        <p:blipFill>
          <a:blip r:embed="rId3"/>
          <a:stretch>
            <a:fillRect/>
          </a:stretch>
        </p:blipFill>
        <p:spPr>
          <a:xfrm>
            <a:off x="10738394" y="4623314"/>
            <a:ext cx="1609659" cy="2234686"/>
          </a:xfrm>
          <a:prstGeom prst="rect">
            <a:avLst/>
          </a:prstGeom>
        </p:spPr>
      </p:pic>
      <p:pic>
        <p:nvPicPr>
          <p:cNvPr id="6" name="Picture 6">
            <a:extLst>
              <a:ext uri="{FF2B5EF4-FFF2-40B4-BE49-F238E27FC236}">
                <a16:creationId xmlns:a16="http://schemas.microsoft.com/office/drawing/2014/main" id="{8F64E5DE-5AF8-F548-A9AD-3EA553E72A48}"/>
              </a:ext>
            </a:extLst>
          </p:cNvPr>
          <p:cNvPicPr>
            <a:picLocks noChangeAspect="1"/>
          </p:cNvPicPr>
          <p:nvPr/>
        </p:nvPicPr>
        <p:blipFill>
          <a:blip r:embed="rId4"/>
          <a:stretch>
            <a:fillRect/>
          </a:stretch>
        </p:blipFill>
        <p:spPr>
          <a:xfrm>
            <a:off x="7725615" y="5111306"/>
            <a:ext cx="1501614" cy="1814834"/>
          </a:xfrm>
          <a:prstGeom prst="rect">
            <a:avLst/>
          </a:prstGeom>
        </p:spPr>
      </p:pic>
      <p:pic>
        <p:nvPicPr>
          <p:cNvPr id="7" name="Picture 7">
            <a:extLst>
              <a:ext uri="{FF2B5EF4-FFF2-40B4-BE49-F238E27FC236}">
                <a16:creationId xmlns:a16="http://schemas.microsoft.com/office/drawing/2014/main" id="{A28937FF-84FE-344C-B59C-49666E5F8668}"/>
              </a:ext>
            </a:extLst>
          </p:cNvPr>
          <p:cNvPicPr>
            <a:picLocks noChangeAspect="1"/>
          </p:cNvPicPr>
          <p:nvPr/>
        </p:nvPicPr>
        <p:blipFill>
          <a:blip r:embed="rId5"/>
          <a:stretch>
            <a:fillRect/>
          </a:stretch>
        </p:blipFill>
        <p:spPr>
          <a:xfrm>
            <a:off x="6058740" y="4191000"/>
            <a:ext cx="1666875" cy="2667000"/>
          </a:xfrm>
          <a:prstGeom prst="rect">
            <a:avLst/>
          </a:prstGeom>
        </p:spPr>
      </p:pic>
      <p:pic>
        <p:nvPicPr>
          <p:cNvPr id="8" name="Picture 8">
            <a:extLst>
              <a:ext uri="{FF2B5EF4-FFF2-40B4-BE49-F238E27FC236}">
                <a16:creationId xmlns:a16="http://schemas.microsoft.com/office/drawing/2014/main" id="{FBCED38C-2983-1F4C-8911-97CC1747F767}"/>
              </a:ext>
            </a:extLst>
          </p:cNvPr>
          <p:cNvPicPr>
            <a:picLocks noChangeAspect="1"/>
          </p:cNvPicPr>
          <p:nvPr/>
        </p:nvPicPr>
        <p:blipFill>
          <a:blip r:embed="rId6"/>
          <a:stretch>
            <a:fillRect/>
          </a:stretch>
        </p:blipFill>
        <p:spPr>
          <a:xfrm>
            <a:off x="2763906" y="4901015"/>
            <a:ext cx="3234374" cy="1956985"/>
          </a:xfrm>
          <a:prstGeom prst="rect">
            <a:avLst/>
          </a:prstGeom>
        </p:spPr>
      </p:pic>
      <p:pic>
        <p:nvPicPr>
          <p:cNvPr id="9" name="Picture 9">
            <a:extLst>
              <a:ext uri="{FF2B5EF4-FFF2-40B4-BE49-F238E27FC236}">
                <a16:creationId xmlns:a16="http://schemas.microsoft.com/office/drawing/2014/main" id="{6D935AB4-5A8A-0A47-841D-5F92AF015466}"/>
              </a:ext>
            </a:extLst>
          </p:cNvPr>
          <p:cNvPicPr>
            <a:picLocks noChangeAspect="1"/>
          </p:cNvPicPr>
          <p:nvPr/>
        </p:nvPicPr>
        <p:blipFill>
          <a:blip r:embed="rId7"/>
          <a:stretch>
            <a:fillRect/>
          </a:stretch>
        </p:blipFill>
        <p:spPr>
          <a:xfrm>
            <a:off x="1799673" y="0"/>
            <a:ext cx="1285875" cy="2667000"/>
          </a:xfrm>
          <a:prstGeom prst="rect">
            <a:avLst/>
          </a:prstGeom>
        </p:spPr>
      </p:pic>
      <p:pic>
        <p:nvPicPr>
          <p:cNvPr id="10" name="Picture 10">
            <a:extLst>
              <a:ext uri="{FF2B5EF4-FFF2-40B4-BE49-F238E27FC236}">
                <a16:creationId xmlns:a16="http://schemas.microsoft.com/office/drawing/2014/main" id="{D5A2C4B4-A8F9-664A-9C42-CFAD1F61916C}"/>
              </a:ext>
            </a:extLst>
          </p:cNvPr>
          <p:cNvPicPr>
            <a:picLocks noChangeAspect="1"/>
          </p:cNvPicPr>
          <p:nvPr/>
        </p:nvPicPr>
        <p:blipFill>
          <a:blip r:embed="rId8"/>
          <a:stretch>
            <a:fillRect/>
          </a:stretch>
        </p:blipFill>
        <p:spPr>
          <a:xfrm>
            <a:off x="190866" y="4191000"/>
            <a:ext cx="1381125" cy="2667000"/>
          </a:xfrm>
          <a:prstGeom prst="rect">
            <a:avLst/>
          </a:prstGeom>
        </p:spPr>
      </p:pic>
      <p:pic>
        <p:nvPicPr>
          <p:cNvPr id="11" name="Picture 11">
            <a:extLst>
              <a:ext uri="{FF2B5EF4-FFF2-40B4-BE49-F238E27FC236}">
                <a16:creationId xmlns:a16="http://schemas.microsoft.com/office/drawing/2014/main" id="{B919DC95-A6FC-464C-B9E5-51F2EA0850DD}"/>
              </a:ext>
            </a:extLst>
          </p:cNvPr>
          <p:cNvPicPr>
            <a:picLocks noChangeAspect="1"/>
          </p:cNvPicPr>
          <p:nvPr/>
        </p:nvPicPr>
        <p:blipFill>
          <a:blip r:embed="rId9"/>
          <a:stretch>
            <a:fillRect/>
          </a:stretch>
        </p:blipFill>
        <p:spPr>
          <a:xfrm>
            <a:off x="1414279" y="5797581"/>
            <a:ext cx="1450806" cy="1009140"/>
          </a:xfrm>
          <a:prstGeom prst="rect">
            <a:avLst/>
          </a:prstGeom>
        </p:spPr>
      </p:pic>
      <p:pic>
        <p:nvPicPr>
          <p:cNvPr id="12" name="Picture 12">
            <a:extLst>
              <a:ext uri="{FF2B5EF4-FFF2-40B4-BE49-F238E27FC236}">
                <a16:creationId xmlns:a16="http://schemas.microsoft.com/office/drawing/2014/main" id="{8F14E260-B659-F649-9F46-5528DC3BA749}"/>
              </a:ext>
            </a:extLst>
          </p:cNvPr>
          <p:cNvPicPr>
            <a:picLocks noChangeAspect="1"/>
          </p:cNvPicPr>
          <p:nvPr/>
        </p:nvPicPr>
        <p:blipFill>
          <a:blip r:embed="rId10"/>
          <a:stretch>
            <a:fillRect/>
          </a:stretch>
        </p:blipFill>
        <p:spPr>
          <a:xfrm>
            <a:off x="8733954" y="40766"/>
            <a:ext cx="2435796" cy="2324100"/>
          </a:xfrm>
          <a:prstGeom prst="rect">
            <a:avLst/>
          </a:prstGeom>
        </p:spPr>
      </p:pic>
      <p:pic>
        <p:nvPicPr>
          <p:cNvPr id="13" name="Picture 13">
            <a:extLst>
              <a:ext uri="{FF2B5EF4-FFF2-40B4-BE49-F238E27FC236}">
                <a16:creationId xmlns:a16="http://schemas.microsoft.com/office/drawing/2014/main" id="{A382D9BC-117B-7B45-B246-D7FBEAD5745D}"/>
              </a:ext>
            </a:extLst>
          </p:cNvPr>
          <p:cNvPicPr>
            <a:picLocks noChangeAspect="1"/>
          </p:cNvPicPr>
          <p:nvPr/>
        </p:nvPicPr>
        <p:blipFill>
          <a:blip r:embed="rId11"/>
          <a:stretch>
            <a:fillRect/>
          </a:stretch>
        </p:blipFill>
        <p:spPr>
          <a:xfrm>
            <a:off x="11091080" y="40766"/>
            <a:ext cx="1100920" cy="4387840"/>
          </a:xfrm>
          <a:prstGeom prst="rect">
            <a:avLst/>
          </a:prstGeom>
        </p:spPr>
      </p:pic>
    </p:spTree>
    <p:extLst>
      <p:ext uri="{BB962C8B-B14F-4D97-AF65-F5344CB8AC3E}">
        <p14:creationId xmlns:p14="http://schemas.microsoft.com/office/powerpoint/2010/main" val="3450868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B1904-1CE4-0B46-B130-9B102B41B433}"/>
              </a:ext>
            </a:extLst>
          </p:cNvPr>
          <p:cNvSpPr>
            <a:spLocks noGrp="1"/>
          </p:cNvSpPr>
          <p:nvPr>
            <p:ph type="title"/>
          </p:nvPr>
        </p:nvSpPr>
        <p:spPr>
          <a:xfrm>
            <a:off x="1895771" y="743620"/>
            <a:ext cx="4827407" cy="905291"/>
          </a:xfrm>
        </p:spPr>
        <p:txBody>
          <a:bodyPr>
            <a:noAutofit/>
          </a:bodyPr>
          <a:lstStyle/>
          <a:p>
            <a:r>
              <a:rPr lang="en-GB" sz="5400" b="1" dirty="0">
                <a:solidFill>
                  <a:schemeClr val="accent1"/>
                </a:solidFill>
              </a:rPr>
              <a:t>Submitted to :</a:t>
            </a:r>
            <a:endParaRPr lang="en-US" sz="5400" b="1" dirty="0">
              <a:solidFill>
                <a:schemeClr val="accent1"/>
              </a:solidFill>
            </a:endParaRPr>
          </a:p>
        </p:txBody>
      </p:sp>
      <p:sp>
        <p:nvSpPr>
          <p:cNvPr id="3" name="Content Placeholder 2">
            <a:extLst>
              <a:ext uri="{FF2B5EF4-FFF2-40B4-BE49-F238E27FC236}">
                <a16:creationId xmlns:a16="http://schemas.microsoft.com/office/drawing/2014/main" id="{AECCBA90-579B-0341-B3BE-187D6C454158}"/>
              </a:ext>
            </a:extLst>
          </p:cNvPr>
          <p:cNvSpPr>
            <a:spLocks noGrp="1"/>
          </p:cNvSpPr>
          <p:nvPr>
            <p:ph idx="1"/>
          </p:nvPr>
        </p:nvSpPr>
        <p:spPr>
          <a:xfrm>
            <a:off x="2502898" y="1728587"/>
            <a:ext cx="8915400" cy="3777622"/>
          </a:xfrm>
        </p:spPr>
        <p:txBody>
          <a:bodyPr>
            <a:normAutofit/>
          </a:bodyPr>
          <a:lstStyle/>
          <a:p>
            <a:pPr marL="0" indent="0">
              <a:buNone/>
            </a:pPr>
            <a:r>
              <a:rPr lang="en-GB" sz="2400" b="1">
                <a:solidFill>
                  <a:schemeClr val="accent3"/>
                </a:solidFill>
              </a:rPr>
              <a:t>Course Instructor : Syeda Shabnam Mahmud</a:t>
            </a:r>
          </a:p>
          <a:p>
            <a:pPr marL="0" indent="0">
              <a:buNone/>
            </a:pPr>
            <a:r>
              <a:rPr lang="en-GB" sz="2400" b="1">
                <a:solidFill>
                  <a:schemeClr val="accent3"/>
                </a:solidFill>
              </a:rPr>
              <a:t>Depertment : Depertment of English </a:t>
            </a:r>
          </a:p>
          <a:p>
            <a:pPr marL="0" indent="0">
              <a:buNone/>
            </a:pPr>
            <a:r>
              <a:rPr lang="en-GB" sz="2400" b="1">
                <a:solidFill>
                  <a:schemeClr val="accent3"/>
                </a:solidFill>
              </a:rPr>
              <a:t>Course Title : Composition and Communication Skill</a:t>
            </a:r>
          </a:p>
          <a:p>
            <a:pPr marL="0" indent="0">
              <a:buNone/>
            </a:pPr>
            <a:r>
              <a:rPr lang="en-GB" sz="2400" b="1">
                <a:solidFill>
                  <a:schemeClr val="accent3"/>
                </a:solidFill>
              </a:rPr>
              <a:t>Course Code : ENG102</a:t>
            </a:r>
          </a:p>
          <a:p>
            <a:pPr marL="0" indent="0">
              <a:buNone/>
            </a:pPr>
            <a:r>
              <a:rPr lang="en-GB" sz="2400" b="1">
                <a:solidFill>
                  <a:schemeClr val="accent3"/>
                </a:solidFill>
              </a:rPr>
              <a:t>Section - 13</a:t>
            </a:r>
            <a:endParaRPr lang="en-US" sz="2400" b="1">
              <a:solidFill>
                <a:schemeClr val="accent3"/>
              </a:solidFill>
            </a:endParaRPr>
          </a:p>
        </p:txBody>
      </p:sp>
    </p:spTree>
    <p:extLst>
      <p:ext uri="{BB962C8B-B14F-4D97-AF65-F5344CB8AC3E}">
        <p14:creationId xmlns:p14="http://schemas.microsoft.com/office/powerpoint/2010/main" val="1418514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7E313-7A2D-B040-9901-D6243A0EAC1A}"/>
              </a:ext>
            </a:extLst>
          </p:cNvPr>
          <p:cNvSpPr>
            <a:spLocks noGrp="1"/>
          </p:cNvSpPr>
          <p:nvPr>
            <p:ph type="title"/>
          </p:nvPr>
        </p:nvSpPr>
        <p:spPr>
          <a:xfrm>
            <a:off x="1703165" y="622595"/>
            <a:ext cx="7325872" cy="1082455"/>
          </a:xfrm>
        </p:spPr>
        <p:txBody>
          <a:bodyPr>
            <a:noAutofit/>
          </a:bodyPr>
          <a:lstStyle/>
          <a:p>
            <a:r>
              <a:rPr lang="en-GB" sz="5400" b="1">
                <a:solidFill>
                  <a:schemeClr val="accent1"/>
                </a:solidFill>
              </a:rPr>
              <a:t>Submitted by :</a:t>
            </a:r>
            <a:endParaRPr lang="en-US" sz="5400" b="1">
              <a:solidFill>
                <a:schemeClr val="accent1"/>
              </a:solidFill>
            </a:endParaRPr>
          </a:p>
        </p:txBody>
      </p:sp>
      <p:sp>
        <p:nvSpPr>
          <p:cNvPr id="4" name="TextBox 3">
            <a:extLst>
              <a:ext uri="{FF2B5EF4-FFF2-40B4-BE49-F238E27FC236}">
                <a16:creationId xmlns:a16="http://schemas.microsoft.com/office/drawing/2014/main" id="{2F00FF2B-07F6-EF4A-8875-5773B1ECF51D}"/>
              </a:ext>
            </a:extLst>
          </p:cNvPr>
          <p:cNvSpPr txBox="1"/>
          <p:nvPr/>
        </p:nvSpPr>
        <p:spPr>
          <a:xfrm>
            <a:off x="4171797" y="1713540"/>
            <a:ext cx="4857240" cy="1200329"/>
          </a:xfrm>
          <a:prstGeom prst="rect">
            <a:avLst/>
          </a:prstGeom>
          <a:noFill/>
        </p:spPr>
        <p:txBody>
          <a:bodyPr wrap="square" rtlCol="0">
            <a:spAutoFit/>
          </a:bodyPr>
          <a:lstStyle/>
          <a:p>
            <a:pPr algn="l"/>
            <a:r>
              <a:rPr lang="en-GB" sz="2400" b="1">
                <a:solidFill>
                  <a:schemeClr val="accent3"/>
                </a:solidFill>
              </a:rPr>
              <a:t>Name :Nazat Amin Khan
Depertment : Civil Engineering 
Roll: 2020-2-22-024</a:t>
            </a:r>
            <a:endParaRPr lang="en-US" sz="2400" b="1">
              <a:solidFill>
                <a:schemeClr val="accent3"/>
              </a:solidFill>
            </a:endParaRPr>
          </a:p>
        </p:txBody>
      </p:sp>
      <p:sp>
        <p:nvSpPr>
          <p:cNvPr id="7" name="TextBox 6">
            <a:extLst>
              <a:ext uri="{FF2B5EF4-FFF2-40B4-BE49-F238E27FC236}">
                <a16:creationId xmlns:a16="http://schemas.microsoft.com/office/drawing/2014/main" id="{A4BE2E9E-AE69-9C47-AF38-D2E9DE3F9EF0}"/>
              </a:ext>
            </a:extLst>
          </p:cNvPr>
          <p:cNvSpPr txBox="1"/>
          <p:nvPr/>
        </p:nvSpPr>
        <p:spPr>
          <a:xfrm>
            <a:off x="4171797" y="5087765"/>
            <a:ext cx="7747352" cy="1214235"/>
          </a:xfrm>
          <a:prstGeom prst="rect">
            <a:avLst/>
          </a:prstGeom>
          <a:noFill/>
        </p:spPr>
        <p:txBody>
          <a:bodyPr wrap="square" rtlCol="0">
            <a:spAutoFit/>
          </a:bodyPr>
          <a:lstStyle/>
          <a:p>
            <a:pPr algn="l"/>
            <a:r>
              <a:rPr lang="en-GB" sz="2400" b="1">
                <a:solidFill>
                  <a:schemeClr val="accent3"/>
                </a:solidFill>
              </a:rPr>
              <a:t>Name : Jannatul Ferdous Anika Sheikh
Depertment : Electrical and Electronics Engineering 
Roll : 2020-2-80-027</a:t>
            </a:r>
            <a:endParaRPr lang="en-US" sz="2400" b="1">
              <a:solidFill>
                <a:schemeClr val="accent3"/>
              </a:solidFill>
            </a:endParaRPr>
          </a:p>
        </p:txBody>
      </p:sp>
      <p:sp>
        <p:nvSpPr>
          <p:cNvPr id="10" name="TextBox 9">
            <a:extLst>
              <a:ext uri="{FF2B5EF4-FFF2-40B4-BE49-F238E27FC236}">
                <a16:creationId xmlns:a16="http://schemas.microsoft.com/office/drawing/2014/main" id="{5452B510-5666-0E40-8967-4544386063C4}"/>
              </a:ext>
            </a:extLst>
          </p:cNvPr>
          <p:cNvSpPr txBox="1"/>
          <p:nvPr/>
        </p:nvSpPr>
        <p:spPr>
          <a:xfrm>
            <a:off x="4171797" y="3437490"/>
            <a:ext cx="7581447" cy="1200329"/>
          </a:xfrm>
          <a:prstGeom prst="rect">
            <a:avLst/>
          </a:prstGeom>
          <a:noFill/>
        </p:spPr>
        <p:txBody>
          <a:bodyPr wrap="square" rtlCol="0">
            <a:spAutoFit/>
          </a:bodyPr>
          <a:lstStyle/>
          <a:p>
            <a:pPr algn="l"/>
            <a:r>
              <a:rPr lang="en-GB" sz="2400" b="1">
                <a:solidFill>
                  <a:schemeClr val="accent3"/>
                </a:solidFill>
              </a:rPr>
              <a:t>Name : Anika Mobashera
Depertment : Computer Science and Engineering
Roll : 2021-1-60-130</a:t>
            </a:r>
            <a:endParaRPr lang="en-US" sz="2400" b="1">
              <a:solidFill>
                <a:schemeClr val="accent3"/>
              </a:solidFill>
            </a:endParaRPr>
          </a:p>
        </p:txBody>
      </p:sp>
      <p:pic>
        <p:nvPicPr>
          <p:cNvPr id="3" name="Picture 4">
            <a:extLst>
              <a:ext uri="{FF2B5EF4-FFF2-40B4-BE49-F238E27FC236}">
                <a16:creationId xmlns:a16="http://schemas.microsoft.com/office/drawing/2014/main" id="{C1BB51C1-E241-924E-8193-B76D0DF1B78C}"/>
              </a:ext>
            </a:extLst>
          </p:cNvPr>
          <p:cNvPicPr>
            <a:picLocks noChangeAspect="1"/>
          </p:cNvPicPr>
          <p:nvPr/>
        </p:nvPicPr>
        <p:blipFill>
          <a:blip r:embed="rId2"/>
          <a:stretch>
            <a:fillRect/>
          </a:stretch>
        </p:blipFill>
        <p:spPr>
          <a:xfrm>
            <a:off x="2764176" y="1705050"/>
            <a:ext cx="1208819" cy="1208819"/>
          </a:xfrm>
          <a:prstGeom prst="rect">
            <a:avLst/>
          </a:prstGeom>
        </p:spPr>
      </p:pic>
      <p:pic>
        <p:nvPicPr>
          <p:cNvPr id="5" name="Picture 5">
            <a:extLst>
              <a:ext uri="{FF2B5EF4-FFF2-40B4-BE49-F238E27FC236}">
                <a16:creationId xmlns:a16="http://schemas.microsoft.com/office/drawing/2014/main" id="{1C573F1E-0CCE-2447-BB23-5C7B75E53B03}"/>
              </a:ext>
            </a:extLst>
          </p:cNvPr>
          <p:cNvPicPr>
            <a:picLocks noChangeAspect="1"/>
          </p:cNvPicPr>
          <p:nvPr/>
        </p:nvPicPr>
        <p:blipFill>
          <a:blip r:embed="rId3"/>
          <a:stretch>
            <a:fillRect/>
          </a:stretch>
        </p:blipFill>
        <p:spPr>
          <a:xfrm>
            <a:off x="2749171" y="3429000"/>
            <a:ext cx="1208819" cy="1208819"/>
          </a:xfrm>
          <a:prstGeom prst="rect">
            <a:avLst/>
          </a:prstGeom>
        </p:spPr>
      </p:pic>
      <p:pic>
        <p:nvPicPr>
          <p:cNvPr id="6" name="Picture 7">
            <a:extLst>
              <a:ext uri="{FF2B5EF4-FFF2-40B4-BE49-F238E27FC236}">
                <a16:creationId xmlns:a16="http://schemas.microsoft.com/office/drawing/2014/main" id="{17A0B1B1-AD47-6D4D-9042-4D4AA300023F}"/>
              </a:ext>
            </a:extLst>
          </p:cNvPr>
          <p:cNvPicPr>
            <a:picLocks noChangeAspect="1"/>
          </p:cNvPicPr>
          <p:nvPr/>
        </p:nvPicPr>
        <p:blipFill>
          <a:blip r:embed="rId4"/>
          <a:stretch>
            <a:fillRect/>
          </a:stretch>
        </p:blipFill>
        <p:spPr>
          <a:xfrm>
            <a:off x="2734711" y="5152950"/>
            <a:ext cx="1267746" cy="1267746"/>
          </a:xfrm>
          <a:prstGeom prst="rect">
            <a:avLst/>
          </a:prstGeom>
        </p:spPr>
      </p:pic>
    </p:spTree>
    <p:extLst>
      <p:ext uri="{BB962C8B-B14F-4D97-AF65-F5344CB8AC3E}">
        <p14:creationId xmlns:p14="http://schemas.microsoft.com/office/powerpoint/2010/main" val="1335685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97DC5F-1C10-A342-9FC6-3CAC11570676}"/>
              </a:ext>
            </a:extLst>
          </p:cNvPr>
          <p:cNvSpPr>
            <a:spLocks noGrp="1"/>
          </p:cNvSpPr>
          <p:nvPr>
            <p:ph idx="1"/>
          </p:nvPr>
        </p:nvSpPr>
        <p:spPr>
          <a:xfrm>
            <a:off x="1874071" y="443264"/>
            <a:ext cx="5008378" cy="748633"/>
          </a:xfrm>
        </p:spPr>
        <p:txBody>
          <a:bodyPr>
            <a:normAutofit fontScale="25000" lnSpcReduction="20000"/>
          </a:bodyPr>
          <a:lstStyle/>
          <a:p>
            <a:pPr marL="0" indent="0">
              <a:buNone/>
            </a:pPr>
            <a:r>
              <a:rPr lang="en-GB" sz="21600" b="1">
                <a:solidFill>
                  <a:schemeClr val="accent1"/>
                </a:solidFill>
              </a:rPr>
              <a:t>Introduction</a:t>
            </a:r>
            <a:r>
              <a:rPr lang="en-GB" sz="12800" b="1">
                <a:solidFill>
                  <a:schemeClr val="accent1"/>
                </a:solidFill>
              </a:rPr>
              <a:t>:</a:t>
            </a:r>
            <a:r>
              <a:rPr lang="en-GB" sz="2400">
                <a:solidFill>
                  <a:schemeClr val="tx2"/>
                </a:solidFill>
              </a:rPr>
              <a:t>:</a:t>
            </a:r>
            <a:endParaRPr lang="en-US" sz="2400">
              <a:solidFill>
                <a:schemeClr val="tx2"/>
              </a:solidFill>
            </a:endParaRPr>
          </a:p>
        </p:txBody>
      </p:sp>
      <p:pic>
        <p:nvPicPr>
          <p:cNvPr id="4" name="Picture 4">
            <a:extLst>
              <a:ext uri="{FF2B5EF4-FFF2-40B4-BE49-F238E27FC236}">
                <a16:creationId xmlns:a16="http://schemas.microsoft.com/office/drawing/2014/main" id="{F1116ECE-CD76-9C40-A9D0-673CAA5AD3F7}"/>
              </a:ext>
            </a:extLst>
          </p:cNvPr>
          <p:cNvPicPr>
            <a:picLocks noChangeAspect="1"/>
          </p:cNvPicPr>
          <p:nvPr/>
        </p:nvPicPr>
        <p:blipFill>
          <a:blip r:embed="rId2"/>
          <a:stretch>
            <a:fillRect/>
          </a:stretch>
        </p:blipFill>
        <p:spPr>
          <a:xfrm>
            <a:off x="4907414" y="3169084"/>
            <a:ext cx="2825563" cy="3473213"/>
          </a:xfrm>
          <a:prstGeom prst="rect">
            <a:avLst/>
          </a:prstGeom>
        </p:spPr>
      </p:pic>
      <p:pic>
        <p:nvPicPr>
          <p:cNvPr id="10" name="Picture 10">
            <a:extLst>
              <a:ext uri="{FF2B5EF4-FFF2-40B4-BE49-F238E27FC236}">
                <a16:creationId xmlns:a16="http://schemas.microsoft.com/office/drawing/2014/main" id="{D776D015-6B3B-814C-92EF-E22F0C913231}"/>
              </a:ext>
            </a:extLst>
          </p:cNvPr>
          <p:cNvPicPr>
            <a:picLocks noChangeAspect="1"/>
          </p:cNvPicPr>
          <p:nvPr/>
        </p:nvPicPr>
        <p:blipFill>
          <a:blip r:embed="rId3"/>
          <a:stretch>
            <a:fillRect/>
          </a:stretch>
        </p:blipFill>
        <p:spPr>
          <a:xfrm>
            <a:off x="674044" y="3413073"/>
            <a:ext cx="4002216" cy="3001663"/>
          </a:xfrm>
          <a:prstGeom prst="rect">
            <a:avLst/>
          </a:prstGeom>
        </p:spPr>
      </p:pic>
      <p:sp>
        <p:nvSpPr>
          <p:cNvPr id="14" name="TextBox 13">
            <a:extLst>
              <a:ext uri="{FF2B5EF4-FFF2-40B4-BE49-F238E27FC236}">
                <a16:creationId xmlns:a16="http://schemas.microsoft.com/office/drawing/2014/main" id="{0D73DC4B-CDCC-814E-BF3E-29E4FBE6E1FF}"/>
              </a:ext>
            </a:extLst>
          </p:cNvPr>
          <p:cNvSpPr txBox="1"/>
          <p:nvPr/>
        </p:nvSpPr>
        <p:spPr>
          <a:xfrm>
            <a:off x="2267423" y="1035086"/>
            <a:ext cx="9750177" cy="1938992"/>
          </a:xfrm>
          <a:prstGeom prst="rect">
            <a:avLst/>
          </a:prstGeom>
          <a:noFill/>
        </p:spPr>
        <p:txBody>
          <a:bodyPr wrap="square">
            <a:spAutoFit/>
          </a:bodyPr>
          <a:lstStyle/>
          <a:p>
            <a:r>
              <a:rPr lang="en-GB" sz="2400" b="1" i="0">
                <a:solidFill>
                  <a:schemeClr val="accent3"/>
                </a:solidFill>
                <a:effectLst/>
                <a:latin typeface="Open Sans" panose="020B0606030504020204" pitchFamily="34" charset="0"/>
              </a:rPr>
              <a:t>Indoor plantation is a kind of plantation that is cultivated by people at indoors in places. People do this as a hobby, to keep themselves busy, as a medium of recreation and as a purpose of income. Homesick people and housewives are the main to introduce this new era of earning.</a:t>
            </a:r>
            <a:endParaRPr lang="en-US" sz="2400" b="1">
              <a:solidFill>
                <a:schemeClr val="accent3"/>
              </a:solidFill>
            </a:endParaRPr>
          </a:p>
        </p:txBody>
      </p:sp>
      <p:pic>
        <p:nvPicPr>
          <p:cNvPr id="6" name="Picture 6">
            <a:extLst>
              <a:ext uri="{FF2B5EF4-FFF2-40B4-BE49-F238E27FC236}">
                <a16:creationId xmlns:a16="http://schemas.microsoft.com/office/drawing/2014/main" id="{15825021-F134-AC44-904A-7BE7BDB207AA}"/>
              </a:ext>
            </a:extLst>
          </p:cNvPr>
          <p:cNvPicPr>
            <a:picLocks noChangeAspect="1"/>
          </p:cNvPicPr>
          <p:nvPr/>
        </p:nvPicPr>
        <p:blipFill>
          <a:blip r:embed="rId4"/>
          <a:stretch>
            <a:fillRect/>
          </a:stretch>
        </p:blipFill>
        <p:spPr>
          <a:xfrm>
            <a:off x="7964131" y="3374634"/>
            <a:ext cx="4053469" cy="3040102"/>
          </a:xfrm>
          <a:prstGeom prst="rect">
            <a:avLst/>
          </a:prstGeom>
        </p:spPr>
      </p:pic>
    </p:spTree>
    <p:extLst>
      <p:ext uri="{BB962C8B-B14F-4D97-AF65-F5344CB8AC3E}">
        <p14:creationId xmlns:p14="http://schemas.microsoft.com/office/powerpoint/2010/main" val="5587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9BA00-DAC5-CB46-807E-1E141C6C05C1}"/>
              </a:ext>
            </a:extLst>
          </p:cNvPr>
          <p:cNvSpPr>
            <a:spLocks noGrp="1"/>
          </p:cNvSpPr>
          <p:nvPr>
            <p:ph type="title"/>
          </p:nvPr>
        </p:nvSpPr>
        <p:spPr>
          <a:xfrm>
            <a:off x="1724979" y="530033"/>
            <a:ext cx="8957264" cy="1399771"/>
          </a:xfrm>
          <a:noFill/>
          <a:ln>
            <a:noFill/>
          </a:ln>
        </p:spPr>
        <p:txBody>
          <a:bodyPr>
            <a:noAutofit/>
          </a:bodyPr>
          <a:lstStyle/>
          <a:p>
            <a:r>
              <a:rPr lang="en-GB" sz="5400" b="1">
                <a:solidFill>
                  <a:schemeClr val="accent1"/>
                </a:solidFill>
              </a:rPr>
              <a:t>Justifying of choosing the topic:</a:t>
            </a:r>
            <a:endParaRPr lang="en-US" sz="5400" b="1">
              <a:solidFill>
                <a:schemeClr val="accent1"/>
              </a:solidFill>
            </a:endParaRPr>
          </a:p>
        </p:txBody>
      </p:sp>
      <p:sp>
        <p:nvSpPr>
          <p:cNvPr id="3" name="Content Placeholder 2">
            <a:extLst>
              <a:ext uri="{FF2B5EF4-FFF2-40B4-BE49-F238E27FC236}">
                <a16:creationId xmlns:a16="http://schemas.microsoft.com/office/drawing/2014/main" id="{B225FC89-C8B4-1B49-89D2-A714F4EE74EF}"/>
              </a:ext>
            </a:extLst>
          </p:cNvPr>
          <p:cNvSpPr>
            <a:spLocks noGrp="1"/>
          </p:cNvSpPr>
          <p:nvPr>
            <p:ph idx="1"/>
          </p:nvPr>
        </p:nvSpPr>
        <p:spPr>
          <a:xfrm>
            <a:off x="2250473" y="2235771"/>
            <a:ext cx="4473796" cy="2166488"/>
          </a:xfrm>
        </p:spPr>
        <p:txBody>
          <a:bodyPr>
            <a:normAutofit/>
          </a:bodyPr>
          <a:lstStyle/>
          <a:p>
            <a:r>
              <a:rPr lang="en-GB" sz="2400" b="1">
                <a:solidFill>
                  <a:schemeClr val="tx2"/>
                </a:solidFill>
              </a:rPr>
              <a:t>Good for environment 
‌Indoor work</a:t>
            </a:r>
          </a:p>
          <a:p>
            <a:r>
              <a:rPr lang="en-GB" sz="2400" b="1">
                <a:solidFill>
                  <a:schemeClr val="tx2"/>
                </a:solidFill>
              </a:rPr>
              <a:t>Way of recreation
‌Helps economically</a:t>
            </a:r>
            <a:endParaRPr lang="en-US" sz="2400" b="1">
              <a:solidFill>
                <a:schemeClr val="tx2"/>
              </a:solidFill>
            </a:endParaRPr>
          </a:p>
        </p:txBody>
      </p:sp>
      <p:pic>
        <p:nvPicPr>
          <p:cNvPr id="7" name="Picture 7">
            <a:extLst>
              <a:ext uri="{FF2B5EF4-FFF2-40B4-BE49-F238E27FC236}">
                <a16:creationId xmlns:a16="http://schemas.microsoft.com/office/drawing/2014/main" id="{5C645239-1E42-3540-B554-47A702F45FF0}"/>
              </a:ext>
            </a:extLst>
          </p:cNvPr>
          <p:cNvPicPr>
            <a:picLocks noChangeAspect="1"/>
          </p:cNvPicPr>
          <p:nvPr/>
        </p:nvPicPr>
        <p:blipFill>
          <a:blip r:embed="rId2"/>
          <a:stretch>
            <a:fillRect/>
          </a:stretch>
        </p:blipFill>
        <p:spPr>
          <a:xfrm>
            <a:off x="6957563" y="1781497"/>
            <a:ext cx="4366506" cy="4546470"/>
          </a:xfrm>
          <a:prstGeom prst="rect">
            <a:avLst/>
          </a:prstGeom>
        </p:spPr>
      </p:pic>
      <p:pic>
        <p:nvPicPr>
          <p:cNvPr id="9" name="Picture 9">
            <a:extLst>
              <a:ext uri="{FF2B5EF4-FFF2-40B4-BE49-F238E27FC236}">
                <a16:creationId xmlns:a16="http://schemas.microsoft.com/office/drawing/2014/main" id="{6ECB07EE-BC80-614C-B7A3-CE50B1994641}"/>
              </a:ext>
            </a:extLst>
          </p:cNvPr>
          <p:cNvPicPr>
            <a:picLocks noChangeAspect="1"/>
          </p:cNvPicPr>
          <p:nvPr/>
        </p:nvPicPr>
        <p:blipFill>
          <a:blip r:embed="rId3"/>
          <a:stretch>
            <a:fillRect/>
          </a:stretch>
        </p:blipFill>
        <p:spPr>
          <a:xfrm>
            <a:off x="3249935" y="4708226"/>
            <a:ext cx="3474334" cy="1993244"/>
          </a:xfrm>
          <a:prstGeom prst="rect">
            <a:avLst/>
          </a:prstGeom>
        </p:spPr>
      </p:pic>
    </p:spTree>
    <p:extLst>
      <p:ext uri="{BB962C8B-B14F-4D97-AF65-F5344CB8AC3E}">
        <p14:creationId xmlns:p14="http://schemas.microsoft.com/office/powerpoint/2010/main" val="2074936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E2857-66D7-7F47-9C80-5F1AD5FBD473}"/>
              </a:ext>
            </a:extLst>
          </p:cNvPr>
          <p:cNvSpPr>
            <a:spLocks noGrp="1"/>
          </p:cNvSpPr>
          <p:nvPr>
            <p:ph type="title"/>
          </p:nvPr>
        </p:nvSpPr>
        <p:spPr>
          <a:xfrm>
            <a:off x="2091718" y="550762"/>
            <a:ext cx="6526625" cy="916190"/>
          </a:xfrm>
        </p:spPr>
        <p:txBody>
          <a:bodyPr>
            <a:normAutofit/>
          </a:bodyPr>
          <a:lstStyle/>
          <a:p>
            <a:r>
              <a:rPr lang="en-GB" sz="5400" b="1">
                <a:solidFill>
                  <a:schemeClr val="accent1"/>
                </a:solidFill>
              </a:rPr>
              <a:t>Reserch Question :</a:t>
            </a:r>
            <a:endParaRPr lang="en-US" sz="5400" b="1">
              <a:solidFill>
                <a:schemeClr val="accent1"/>
              </a:solidFill>
            </a:endParaRPr>
          </a:p>
        </p:txBody>
      </p:sp>
      <p:sp>
        <p:nvSpPr>
          <p:cNvPr id="3" name="Content Placeholder 2">
            <a:extLst>
              <a:ext uri="{FF2B5EF4-FFF2-40B4-BE49-F238E27FC236}">
                <a16:creationId xmlns:a16="http://schemas.microsoft.com/office/drawing/2014/main" id="{70C4991F-43CD-3A44-8857-3C0B30AE3D1A}"/>
              </a:ext>
            </a:extLst>
          </p:cNvPr>
          <p:cNvSpPr>
            <a:spLocks noGrp="1"/>
          </p:cNvSpPr>
          <p:nvPr>
            <p:ph idx="1"/>
          </p:nvPr>
        </p:nvSpPr>
        <p:spPr>
          <a:xfrm>
            <a:off x="2299350" y="1620805"/>
            <a:ext cx="9610938" cy="2499522"/>
          </a:xfrm>
        </p:spPr>
        <p:txBody>
          <a:bodyPr>
            <a:normAutofit/>
          </a:bodyPr>
          <a:lstStyle/>
          <a:p>
            <a:r>
              <a:rPr lang="en-GB" sz="2400" b="1">
                <a:solidFill>
                  <a:schemeClr val="accent3"/>
                </a:solidFill>
              </a:rPr>
              <a:t>‌How can anybody profit economically from indoor plants?
‌How can indoor plants reduce psychological stress and can work as a source of recreation? </a:t>
            </a:r>
            <a:endParaRPr lang="en-US" sz="2400" b="1">
              <a:solidFill>
                <a:schemeClr val="accent3"/>
              </a:solidFill>
            </a:endParaRPr>
          </a:p>
        </p:txBody>
      </p:sp>
      <p:pic>
        <p:nvPicPr>
          <p:cNvPr id="4" name="Picture 4">
            <a:extLst>
              <a:ext uri="{FF2B5EF4-FFF2-40B4-BE49-F238E27FC236}">
                <a16:creationId xmlns:a16="http://schemas.microsoft.com/office/drawing/2014/main" id="{0495763E-EEA8-5442-BFA2-C314B242D415}"/>
              </a:ext>
            </a:extLst>
          </p:cNvPr>
          <p:cNvPicPr>
            <a:picLocks noChangeAspect="1"/>
          </p:cNvPicPr>
          <p:nvPr/>
        </p:nvPicPr>
        <p:blipFill>
          <a:blip r:embed="rId2"/>
          <a:stretch>
            <a:fillRect/>
          </a:stretch>
        </p:blipFill>
        <p:spPr>
          <a:xfrm>
            <a:off x="1577421" y="3687399"/>
            <a:ext cx="2827660" cy="3091616"/>
          </a:xfrm>
          <a:prstGeom prst="rect">
            <a:avLst/>
          </a:prstGeom>
        </p:spPr>
      </p:pic>
      <p:pic>
        <p:nvPicPr>
          <p:cNvPr id="5" name="Picture 5">
            <a:extLst>
              <a:ext uri="{FF2B5EF4-FFF2-40B4-BE49-F238E27FC236}">
                <a16:creationId xmlns:a16="http://schemas.microsoft.com/office/drawing/2014/main" id="{A7AF6D5A-8529-964E-9FFE-107D03034EC7}"/>
              </a:ext>
            </a:extLst>
          </p:cNvPr>
          <p:cNvPicPr>
            <a:picLocks noChangeAspect="1"/>
          </p:cNvPicPr>
          <p:nvPr/>
        </p:nvPicPr>
        <p:blipFill>
          <a:blip r:embed="rId3"/>
          <a:stretch>
            <a:fillRect/>
          </a:stretch>
        </p:blipFill>
        <p:spPr>
          <a:xfrm>
            <a:off x="4653981" y="3749983"/>
            <a:ext cx="3170246" cy="3029032"/>
          </a:xfrm>
          <a:prstGeom prst="rect">
            <a:avLst/>
          </a:prstGeom>
        </p:spPr>
      </p:pic>
      <p:pic>
        <p:nvPicPr>
          <p:cNvPr id="6" name="Picture 6">
            <a:extLst>
              <a:ext uri="{FF2B5EF4-FFF2-40B4-BE49-F238E27FC236}">
                <a16:creationId xmlns:a16="http://schemas.microsoft.com/office/drawing/2014/main" id="{D1A0E630-7C79-7B45-8893-8BB993A989E9}"/>
              </a:ext>
            </a:extLst>
          </p:cNvPr>
          <p:cNvPicPr>
            <a:picLocks noChangeAspect="1"/>
          </p:cNvPicPr>
          <p:nvPr/>
        </p:nvPicPr>
        <p:blipFill>
          <a:blip r:embed="rId4"/>
          <a:stretch>
            <a:fillRect/>
          </a:stretch>
        </p:blipFill>
        <p:spPr>
          <a:xfrm>
            <a:off x="8073128" y="3687399"/>
            <a:ext cx="3837160" cy="3091616"/>
          </a:xfrm>
          <a:prstGeom prst="rect">
            <a:avLst/>
          </a:prstGeom>
        </p:spPr>
      </p:pic>
    </p:spTree>
    <p:extLst>
      <p:ext uri="{BB962C8B-B14F-4D97-AF65-F5344CB8AC3E}">
        <p14:creationId xmlns:p14="http://schemas.microsoft.com/office/powerpoint/2010/main" val="2972051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8AE08-7C13-A74C-96E5-203BB8BCFED7}"/>
              </a:ext>
            </a:extLst>
          </p:cNvPr>
          <p:cNvSpPr>
            <a:spLocks noGrp="1"/>
          </p:cNvSpPr>
          <p:nvPr>
            <p:ph type="title"/>
          </p:nvPr>
        </p:nvSpPr>
        <p:spPr>
          <a:xfrm>
            <a:off x="1883899" y="501864"/>
            <a:ext cx="6709993" cy="1319601"/>
          </a:xfrm>
        </p:spPr>
        <p:txBody>
          <a:bodyPr>
            <a:normAutofit/>
          </a:bodyPr>
          <a:lstStyle/>
          <a:p>
            <a:r>
              <a:rPr lang="en-GB" sz="5400" b="1">
                <a:solidFill>
                  <a:schemeClr val="accent1"/>
                </a:solidFill>
              </a:rPr>
              <a:t>Literature Review : </a:t>
            </a:r>
            <a:endParaRPr lang="en-US" sz="5400" b="1">
              <a:solidFill>
                <a:schemeClr val="accent1"/>
              </a:solidFill>
            </a:endParaRPr>
          </a:p>
        </p:txBody>
      </p:sp>
      <p:sp>
        <p:nvSpPr>
          <p:cNvPr id="9" name="Content Placeholder 8">
            <a:extLst>
              <a:ext uri="{FF2B5EF4-FFF2-40B4-BE49-F238E27FC236}">
                <a16:creationId xmlns:a16="http://schemas.microsoft.com/office/drawing/2014/main" id="{898B0279-70AC-7947-8A17-297555665CB0}"/>
              </a:ext>
            </a:extLst>
          </p:cNvPr>
          <p:cNvSpPr>
            <a:spLocks noGrp="1"/>
          </p:cNvSpPr>
          <p:nvPr>
            <p:ph idx="1"/>
          </p:nvPr>
        </p:nvSpPr>
        <p:spPr>
          <a:xfrm>
            <a:off x="1380714" y="1421286"/>
            <a:ext cx="10697190" cy="4360949"/>
          </a:xfrm>
        </p:spPr>
        <p:txBody>
          <a:bodyPr>
            <a:normAutofit fontScale="25000" lnSpcReduction="20000"/>
          </a:bodyPr>
          <a:lstStyle/>
          <a:p>
            <a:r>
              <a:rPr lang="en-GB" sz="6400" b="1">
                <a:solidFill>
                  <a:schemeClr val="accent3"/>
                </a:solidFill>
              </a:rPr>
              <a:t>Psychological restoration
Work with plants </a:t>
            </a:r>
            <a:endParaRPr lang="en-GB" sz="6400" b="1">
              <a:solidFill>
                <a:srgbClr val="00B050"/>
              </a:solidFill>
            </a:endParaRPr>
          </a:p>
          <a:p>
            <a:pPr marL="0" indent="0">
              <a:buNone/>
            </a:pPr>
            <a:r>
              <a:rPr lang="en-GB" sz="6400" b="1">
                <a:solidFill>
                  <a:srgbClr val="00B050"/>
                </a:solidFill>
              </a:rPr>
              <a:t>https://scholar.google.com/scholar?cluster=10785513035961987999&amp;hl=en&amp;as_sdt=0,5&amp;scioq=indoor+plants++#:~:text=Bringslimark%2C%20Tina%2C%20Terry%20Hartig%2C%20and%20Grete%20G.%20Patil.%20%22The%20psychological%20benefits%20of%20indoor%20plants%3A%20A%20critical%20review%20of%20the%20experimental%20literature.%22%20Journal%20of%20Environmental%20Psychology%2029.4%20(2009)%3A%20422-433.</a:t>
            </a:r>
            <a:endParaRPr lang="en-GB" sz="6400" b="1">
              <a:solidFill>
                <a:schemeClr val="accent3"/>
              </a:solidFill>
            </a:endParaRPr>
          </a:p>
          <a:p>
            <a:r>
              <a:rPr lang="en-GB" sz="6400" b="1">
                <a:solidFill>
                  <a:schemeClr val="accent3"/>
                </a:solidFill>
              </a:rPr>
              <a:t>Financial resources
Low income settelments</a:t>
            </a:r>
          </a:p>
          <a:p>
            <a:pPr marL="0" indent="0">
              <a:buNone/>
            </a:pPr>
            <a:r>
              <a:rPr lang="en-GB" sz="6400" b="1">
                <a:solidFill>
                  <a:srgbClr val="00B050"/>
                </a:solidFill>
              </a:rPr>
              <a:t>https://scholar.google.com/scholar?hl=en&amp;as_sdt=0%2C5&amp;q=indoor+plants+for+income+sources&amp;oq=indoor+plants+for+income+source#:~:text=MLA-,Usavagovitwong%2C%20Nattawut.%20%22IMPROVING%20INDOOR%20ENVIRONMENTS%20FOR%20LOW-INCOME%20SETTLEMENTS.%22%20(2003).,-APA</a:t>
            </a:r>
          </a:p>
          <a:p>
            <a:r>
              <a:rPr lang="en-GB" sz="6400" b="1">
                <a:solidFill>
                  <a:schemeClr val="accent3"/>
                </a:solidFill>
              </a:rPr>
              <a:t>Window with view of nature
Enjoy the environment</a:t>
            </a:r>
          </a:p>
          <a:p>
            <a:pPr marL="0" indent="0">
              <a:buNone/>
            </a:pPr>
            <a:r>
              <a:rPr lang="en-GB" sz="6400" b="1">
                <a:solidFill>
                  <a:srgbClr val="00B050"/>
                </a:solidFill>
              </a:rPr>
              <a:t>https://scholar.google.com/scholar?hl=en&amp;as_sdt=0%2C5&amp;q=indoor+plants+for+recreation&amp;btnG=#:~:text=Chang%2C%20Chen-Yen%2C%20and%20Ping-Kun%20Chen.%20%22Human%20response%20to%20window%20views%20and%20indoor%20plants%20in%20the%20workplace.%22%20HortScience%2040.5%20(2005)%3A%201354-1359</a:t>
            </a:r>
          </a:p>
          <a:p>
            <a:pPr marL="0" indent="0">
              <a:buNone/>
            </a:pPr>
            <a:endParaRPr lang="en-US" sz="2400" b="1">
              <a:solidFill>
                <a:schemeClr val="accent3"/>
              </a:solidFill>
            </a:endParaRPr>
          </a:p>
        </p:txBody>
      </p:sp>
    </p:spTree>
    <p:extLst>
      <p:ext uri="{BB962C8B-B14F-4D97-AF65-F5344CB8AC3E}">
        <p14:creationId xmlns:p14="http://schemas.microsoft.com/office/powerpoint/2010/main" val="3922749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43990-42FE-A94F-AEBB-48F27B2EC659}"/>
              </a:ext>
            </a:extLst>
          </p:cNvPr>
          <p:cNvSpPr>
            <a:spLocks noGrp="1"/>
          </p:cNvSpPr>
          <p:nvPr>
            <p:ph type="title"/>
          </p:nvPr>
        </p:nvSpPr>
        <p:spPr>
          <a:xfrm>
            <a:off x="1719144" y="545392"/>
            <a:ext cx="3653845" cy="1209580"/>
          </a:xfrm>
        </p:spPr>
        <p:txBody>
          <a:bodyPr>
            <a:normAutofit/>
          </a:bodyPr>
          <a:lstStyle/>
          <a:p>
            <a:r>
              <a:rPr lang="en-GB" sz="5400" b="1">
                <a:solidFill>
                  <a:schemeClr val="accent1"/>
                </a:solidFill>
              </a:rPr>
              <a:t>Method :</a:t>
            </a:r>
            <a:endParaRPr lang="en-US" sz="5400" b="1">
              <a:solidFill>
                <a:schemeClr val="accent1"/>
              </a:solidFill>
            </a:endParaRPr>
          </a:p>
        </p:txBody>
      </p:sp>
      <p:sp>
        <p:nvSpPr>
          <p:cNvPr id="3" name="Content Placeholder 2">
            <a:extLst>
              <a:ext uri="{FF2B5EF4-FFF2-40B4-BE49-F238E27FC236}">
                <a16:creationId xmlns:a16="http://schemas.microsoft.com/office/drawing/2014/main" id="{2B61B8CC-8307-0C44-BAEE-64E8E3F69492}"/>
              </a:ext>
            </a:extLst>
          </p:cNvPr>
          <p:cNvSpPr>
            <a:spLocks noGrp="1"/>
          </p:cNvSpPr>
          <p:nvPr>
            <p:ph idx="1"/>
          </p:nvPr>
        </p:nvSpPr>
        <p:spPr>
          <a:xfrm>
            <a:off x="2322674" y="1643935"/>
            <a:ext cx="9181938" cy="4267287"/>
          </a:xfrm>
        </p:spPr>
        <p:txBody>
          <a:bodyPr>
            <a:normAutofit/>
          </a:bodyPr>
          <a:lstStyle/>
          <a:p>
            <a:pPr marL="514350" indent="-514350">
              <a:buAutoNum type="alphaUcPeriod"/>
            </a:pPr>
            <a:r>
              <a:rPr lang="en-GB" sz="3200" b="1">
                <a:solidFill>
                  <a:schemeClr val="accent3"/>
                </a:solidFill>
              </a:rPr>
              <a:t>Qualitative and Quantitative.</a:t>
            </a:r>
          </a:p>
          <a:p>
            <a:pPr marL="514350" indent="-514350">
              <a:buAutoNum type="alphaUcPeriod"/>
            </a:pPr>
            <a:r>
              <a:rPr lang="en-GB" sz="3200" b="1">
                <a:solidFill>
                  <a:schemeClr val="accent3"/>
                </a:solidFill>
              </a:rPr>
              <a:t>Vanue.</a:t>
            </a:r>
          </a:p>
          <a:p>
            <a:pPr marL="514350" indent="-514350">
              <a:buAutoNum type="alphaUcPeriod"/>
            </a:pPr>
            <a:r>
              <a:rPr lang="en-GB" sz="3200" b="1">
                <a:solidFill>
                  <a:schemeClr val="accent3"/>
                </a:solidFill>
              </a:rPr>
              <a:t>Participants.</a:t>
            </a:r>
          </a:p>
          <a:p>
            <a:pPr marL="514350" indent="-514350">
              <a:buAutoNum type="alphaUcPeriod"/>
            </a:pPr>
            <a:r>
              <a:rPr lang="en-GB" sz="3200" b="1">
                <a:solidFill>
                  <a:schemeClr val="accent3"/>
                </a:solidFill>
              </a:rPr>
              <a:t>Interview Questions.</a:t>
            </a:r>
          </a:p>
          <a:p>
            <a:pPr marL="514350" indent="-514350">
              <a:buAutoNum type="alphaUcPeriod"/>
            </a:pPr>
            <a:r>
              <a:rPr lang="en-GB" sz="3200" b="1">
                <a:solidFill>
                  <a:schemeClr val="accent3"/>
                </a:solidFill>
              </a:rPr>
              <a:t>Survey Questions. </a:t>
            </a:r>
            <a:endParaRPr lang="en-US" sz="3200" b="1">
              <a:solidFill>
                <a:schemeClr val="accent3"/>
              </a:solidFill>
            </a:endParaRPr>
          </a:p>
        </p:txBody>
      </p:sp>
    </p:spTree>
    <p:extLst>
      <p:ext uri="{BB962C8B-B14F-4D97-AF65-F5344CB8AC3E}">
        <p14:creationId xmlns:p14="http://schemas.microsoft.com/office/powerpoint/2010/main" val="897651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AD5EC-D6A7-864C-ACDA-0FDC2362952E}"/>
              </a:ext>
            </a:extLst>
          </p:cNvPr>
          <p:cNvSpPr>
            <a:spLocks noGrp="1"/>
          </p:cNvSpPr>
          <p:nvPr>
            <p:ph type="title"/>
          </p:nvPr>
        </p:nvSpPr>
        <p:spPr>
          <a:xfrm>
            <a:off x="1812950" y="673072"/>
            <a:ext cx="5968007" cy="532504"/>
          </a:xfrm>
        </p:spPr>
        <p:txBody>
          <a:bodyPr>
            <a:normAutofit fontScale="90000"/>
          </a:bodyPr>
          <a:lstStyle/>
          <a:p>
            <a:r>
              <a:rPr lang="en-GB" sz="2800" b="1">
                <a:solidFill>
                  <a:schemeClr val="accent1"/>
                </a:solidFill>
              </a:rPr>
              <a:t>A. </a:t>
            </a:r>
            <a:r>
              <a:rPr lang="en-GB" sz="3200" b="1">
                <a:solidFill>
                  <a:schemeClr val="accent1"/>
                </a:solidFill>
              </a:rPr>
              <a:t>Qualitative and Quantitative :</a:t>
            </a:r>
            <a:endParaRPr lang="en-US" sz="3200" b="1">
              <a:solidFill>
                <a:schemeClr val="accent1"/>
              </a:solidFill>
            </a:endParaRPr>
          </a:p>
        </p:txBody>
      </p:sp>
      <p:sp>
        <p:nvSpPr>
          <p:cNvPr id="3" name="Content Placeholder 2">
            <a:extLst>
              <a:ext uri="{FF2B5EF4-FFF2-40B4-BE49-F238E27FC236}">
                <a16:creationId xmlns:a16="http://schemas.microsoft.com/office/drawing/2014/main" id="{DF184F70-D19C-034E-97C1-252A27FEF59E}"/>
              </a:ext>
            </a:extLst>
          </p:cNvPr>
          <p:cNvSpPr>
            <a:spLocks noGrp="1"/>
          </p:cNvSpPr>
          <p:nvPr>
            <p:ph idx="1"/>
          </p:nvPr>
        </p:nvSpPr>
        <p:spPr>
          <a:xfrm>
            <a:off x="2298302" y="1847146"/>
            <a:ext cx="5203969" cy="2842220"/>
          </a:xfrm>
        </p:spPr>
        <p:txBody>
          <a:bodyPr>
            <a:normAutofit/>
          </a:bodyPr>
          <a:lstStyle/>
          <a:p>
            <a:r>
              <a:rPr lang="en-GB" sz="2400" b="1">
                <a:solidFill>
                  <a:schemeClr val="accent3"/>
                </a:solidFill>
              </a:rPr>
              <a:t>Qualitative method</a:t>
            </a:r>
          </a:p>
          <a:p>
            <a:r>
              <a:rPr lang="en-GB" sz="2400" b="1">
                <a:solidFill>
                  <a:schemeClr val="accent3"/>
                </a:solidFill>
              </a:rPr>
              <a:t>Quantitative method</a:t>
            </a:r>
          </a:p>
          <a:p>
            <a:r>
              <a:rPr lang="en-GB" sz="2400" b="1">
                <a:solidFill>
                  <a:schemeClr val="accent3"/>
                </a:solidFill>
              </a:rPr>
              <a:t>Mixed method approach</a:t>
            </a:r>
          </a:p>
          <a:p>
            <a:r>
              <a:rPr lang="en-GB" sz="2400" b="1">
                <a:solidFill>
                  <a:schemeClr val="accent3"/>
                </a:solidFill>
              </a:rPr>
              <a:t>Primary data source</a:t>
            </a:r>
          </a:p>
          <a:p>
            <a:r>
              <a:rPr lang="en-GB" sz="2400" b="1">
                <a:solidFill>
                  <a:schemeClr val="accent3"/>
                </a:solidFill>
              </a:rPr>
              <a:t>Secondary Data source</a:t>
            </a:r>
            <a:endParaRPr lang="en-US" sz="2400" b="1">
              <a:solidFill>
                <a:schemeClr val="accent3"/>
              </a:solidFill>
            </a:endParaRPr>
          </a:p>
        </p:txBody>
      </p:sp>
      <p:pic>
        <p:nvPicPr>
          <p:cNvPr id="4" name="Picture 4">
            <a:extLst>
              <a:ext uri="{FF2B5EF4-FFF2-40B4-BE49-F238E27FC236}">
                <a16:creationId xmlns:a16="http://schemas.microsoft.com/office/drawing/2014/main" id="{03D5826E-EBC7-B74C-B07C-0A85F009334C}"/>
              </a:ext>
            </a:extLst>
          </p:cNvPr>
          <p:cNvPicPr>
            <a:picLocks noChangeAspect="1"/>
          </p:cNvPicPr>
          <p:nvPr/>
        </p:nvPicPr>
        <p:blipFill>
          <a:blip r:embed="rId2"/>
          <a:stretch>
            <a:fillRect/>
          </a:stretch>
        </p:blipFill>
        <p:spPr>
          <a:xfrm>
            <a:off x="6971663" y="1847146"/>
            <a:ext cx="5107051" cy="2833677"/>
          </a:xfrm>
          <a:prstGeom prst="rect">
            <a:avLst/>
          </a:prstGeom>
        </p:spPr>
      </p:pic>
    </p:spTree>
    <p:extLst>
      <p:ext uri="{BB962C8B-B14F-4D97-AF65-F5344CB8AC3E}">
        <p14:creationId xmlns:p14="http://schemas.microsoft.com/office/powerpoint/2010/main" val="1337399946"/>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otalTime>0</TotalTime>
  <Words>515</Words>
  <Application>Microsoft Office PowerPoint</Application>
  <PresentationFormat>Widescreen</PresentationFormat>
  <Paragraphs>91</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Century Gothic</vt:lpstr>
      <vt:lpstr>Open Sans</vt:lpstr>
      <vt:lpstr>Wingdings 3</vt:lpstr>
      <vt:lpstr>Wisp</vt:lpstr>
      <vt:lpstr>PowerPoint Presentation</vt:lpstr>
      <vt:lpstr>Submitted to :</vt:lpstr>
      <vt:lpstr>Submitted by :</vt:lpstr>
      <vt:lpstr>PowerPoint Presentation</vt:lpstr>
      <vt:lpstr>Justifying of choosing the topic:</vt:lpstr>
      <vt:lpstr>Reserch Question :</vt:lpstr>
      <vt:lpstr>Literature Review : </vt:lpstr>
      <vt:lpstr>Method :</vt:lpstr>
      <vt:lpstr>A. Qualitative and Quantitative :</vt:lpstr>
      <vt:lpstr>PowerPoint Presentation</vt:lpstr>
      <vt:lpstr> C. Participants :</vt:lpstr>
      <vt:lpstr>D. Interview Questions :</vt:lpstr>
      <vt:lpstr>E. Survey Questions </vt:lpstr>
      <vt:lpstr>Findings :</vt:lpstr>
      <vt:lpstr>A. Interview Answer :</vt:lpstr>
      <vt:lpstr>B. Survey Graph / Result :</vt:lpstr>
      <vt:lpstr>Discussion / Analysis :</vt:lpstr>
      <vt:lpstr>Conclusion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najataminkhannaf@gmail.com</dc:creator>
  <cp:lastModifiedBy>B M Shahria Alam</cp:lastModifiedBy>
  <cp:revision>36</cp:revision>
  <dcterms:created xsi:type="dcterms:W3CDTF">2020-11-02T09:21:49Z</dcterms:created>
  <dcterms:modified xsi:type="dcterms:W3CDTF">2022-03-11T17:35:34Z</dcterms:modified>
</cp:coreProperties>
</file>